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4"/>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755" autoAdjust="0"/>
  </p:normalViewPr>
  <p:slideViewPr>
    <p:cSldViewPr snapToGrid="0">
      <p:cViewPr varScale="1">
        <p:scale>
          <a:sx n="45" d="100"/>
          <a:sy n="45" d="100"/>
        </p:scale>
        <p:origin x="12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E338F5A5-8FD1-462F-ACA1-B4FAD4BA1FDD}"/>
    <pc:docChg chg="custSel modSld">
      <pc:chgData name="GOMEZ, Paula" userId="c93cf399-3ed7-4230-9282-8831e3fe5ae7" providerId="ADAL" clId="{E338F5A5-8FD1-462F-ACA1-B4FAD4BA1FDD}" dt="2023-05-29T18:01:36.275" v="48" actId="20577"/>
      <pc:docMkLst>
        <pc:docMk/>
      </pc:docMkLst>
      <pc:sldChg chg="modSp mod">
        <pc:chgData name="GOMEZ, Paula" userId="c93cf399-3ed7-4230-9282-8831e3fe5ae7" providerId="ADAL" clId="{E338F5A5-8FD1-462F-ACA1-B4FAD4BA1FDD}" dt="2023-05-29T18:01:36.275" v="48" actId="20577"/>
        <pc:sldMkLst>
          <pc:docMk/>
          <pc:sldMk cId="0" sldId="300"/>
        </pc:sldMkLst>
        <pc:spChg chg="mod">
          <ac:chgData name="GOMEZ, Paula" userId="c93cf399-3ed7-4230-9282-8831e3fe5ae7" providerId="ADAL" clId="{E338F5A5-8FD1-462F-ACA1-B4FAD4BA1FDD}" dt="2023-05-29T18:01:36.275" v="48" actId="20577"/>
          <ac:spMkLst>
            <pc:docMk/>
            <pc:sldMk cId="0" sldId="300"/>
            <ac:spMk id="527" creationId="{00000000-0000-0000-0000-000000000000}"/>
          </ac:spMkLst>
        </pc:spChg>
      </pc:sldChg>
      <pc:sldChg chg="modSp mod">
        <pc:chgData name="GOMEZ, Paula" userId="c93cf399-3ed7-4230-9282-8831e3fe5ae7" providerId="ADAL" clId="{E338F5A5-8FD1-462F-ACA1-B4FAD4BA1FDD}" dt="2023-05-29T17:55:33.227" v="3" actId="20577"/>
        <pc:sldMkLst>
          <pc:docMk/>
          <pc:sldMk cId="0" sldId="302"/>
        </pc:sldMkLst>
        <pc:spChg chg="mod">
          <ac:chgData name="GOMEZ, Paula" userId="c93cf399-3ed7-4230-9282-8831e3fe5ae7" providerId="ADAL" clId="{E338F5A5-8FD1-462F-ACA1-B4FAD4BA1FDD}" dt="2023-05-29T17:55:33.227" v="3" actId="20577"/>
          <ac:spMkLst>
            <pc:docMk/>
            <pc:sldMk cId="0" sldId="302"/>
            <ac:spMk id="54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0" name="Shape 310"/>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401"/>
          <p:cNvSpPr>
            <a:spLocks noGrp="1" noRot="1" noChangeAspect="1"/>
          </p:cNvSpPr>
          <p:nvPr>
            <p:ph type="sldImg"/>
          </p:nvPr>
        </p:nvSpPr>
        <p:spPr>
          <a:xfrm>
            <a:off x="381000" y="685800"/>
            <a:ext cx="6096000" cy="3429000"/>
          </a:xfrm>
          <a:prstGeom prst="rect">
            <a:avLst/>
          </a:prstGeom>
        </p:spPr>
        <p:txBody>
          <a:bodyPr/>
          <a:lstStyle/>
          <a:p>
            <a:endParaRPr/>
          </a:p>
        </p:txBody>
      </p:sp>
      <p:sp>
        <p:nvSpPr>
          <p:cNvPr id="402" name="Shape 402"/>
          <p:cNvSpPr>
            <a:spLocks noGrp="1"/>
          </p:cNvSpPr>
          <p:nvPr>
            <p:ph type="body" sz="quarter" idx="1"/>
          </p:nvPr>
        </p:nvSpPr>
        <p:spPr>
          <a:prstGeom prst="rect">
            <a:avLst/>
          </a:prstGeom>
        </p:spPr>
        <p:txBody>
          <a:bodyPr/>
          <a:lstStyle/>
          <a:p>
            <a:pPr marL="228600" indent="-228600" eaLnBrk="1" hangingPunct="1">
              <a:spcBef>
                <a:spcPct val="0"/>
              </a:spcBef>
            </a:pPr>
            <a:r>
              <a:rPr lang="fr-FR" noProof="0" dirty="0">
                <a:latin typeface="Arial" charset="0"/>
              </a:rPr>
              <a:t>Préparation – procédez à une évaluation sincère – évaluez vos besoins personnels et votre situation (facteurs de stress quotidiens, exigences</a:t>
            </a:r>
            <a:r>
              <a:rPr lang="fr-FR" baseline="0" noProof="0" dirty="0">
                <a:latin typeface="Arial" charset="0"/>
              </a:rPr>
              <a:t> familiales</a:t>
            </a:r>
            <a:r>
              <a:rPr lang="fr-FR" noProof="0" dirty="0">
                <a:latin typeface="Arial" charset="0"/>
              </a:rPr>
              <a:t>, etc.)</a:t>
            </a:r>
          </a:p>
          <a:p>
            <a:pPr marL="228600" indent="-228600" eaLnBrk="1" hangingPunct="1">
              <a:spcBef>
                <a:spcPct val="0"/>
              </a:spcBef>
            </a:pPr>
            <a:r>
              <a:rPr lang="fr-FR" noProof="0" dirty="0">
                <a:latin typeface="Arial" charset="0"/>
              </a:rPr>
              <a:t>Piège : Croire que vous devez répondre aux </a:t>
            </a:r>
            <a:r>
              <a:rPr lang="fr-FR" altLang="ja-JP" noProof="0" dirty="0">
                <a:latin typeface="Arial" charset="0"/>
              </a:rPr>
              <a:t>besoins de tout le monde. </a:t>
            </a:r>
          </a:p>
          <a:p>
            <a:pPr marL="228600" indent="-228600" eaLnBrk="1" hangingPunct="1">
              <a:spcBef>
                <a:spcPct val="0"/>
              </a:spcBef>
              <a:buFontTx/>
              <a:buAutoNum type="arabicPeriod"/>
            </a:pPr>
            <a:r>
              <a:rPr lang="fr-FR" noProof="0" dirty="0">
                <a:latin typeface="Arial" charset="0"/>
              </a:rPr>
              <a:t>Les besoins sont accablants et les ressources peuvent être rares – impossible.</a:t>
            </a:r>
          </a:p>
          <a:p>
            <a:pPr marL="228600" indent="-228600" eaLnBrk="1" hangingPunct="1">
              <a:spcBef>
                <a:spcPct val="0"/>
              </a:spcBef>
              <a:buFontTx/>
              <a:buAutoNum type="arabicPeriod"/>
            </a:pPr>
            <a:r>
              <a:rPr lang="fr-FR" noProof="0" dirty="0">
                <a:latin typeface="Arial" charset="0"/>
              </a:rPr>
              <a:t>Vous êtes ici provisoirement, vous devez donc agir pour aider les gens à commencer à s’entraider. Aidez-les à se ressaisir. </a:t>
            </a:r>
          </a:p>
          <a:p>
            <a:pPr marL="228600" indent="-228600" eaLnBrk="1" hangingPunct="1">
              <a:spcBef>
                <a:spcPct val="0"/>
              </a:spcBef>
              <a:buFontTx/>
              <a:buAutoNum type="arabicPeriod"/>
            </a:pPr>
            <a:r>
              <a:rPr lang="fr-FR" noProof="0" dirty="0">
                <a:latin typeface="Arial" charset="0"/>
              </a:rPr>
              <a:t>Ne</a:t>
            </a:r>
            <a:r>
              <a:rPr lang="fr-FR" baseline="0" noProof="0" dirty="0">
                <a:latin typeface="Arial" charset="0"/>
              </a:rPr>
              <a:t> pensez pas que parce que les personnes </a:t>
            </a:r>
            <a:r>
              <a:rPr lang="fr-FR" altLang="ja-JP" noProof="0" dirty="0">
                <a:latin typeface="Arial" charset="0"/>
              </a:rPr>
              <a:t>ont vécu un événement stressant</a:t>
            </a:r>
            <a:r>
              <a:rPr lang="fr-FR" altLang="ja-JP" baseline="0" noProof="0" dirty="0">
                <a:latin typeface="Arial" charset="0"/>
              </a:rPr>
              <a:t> elles</a:t>
            </a:r>
            <a:r>
              <a:rPr lang="fr-FR" altLang="ja-JP" noProof="0" dirty="0">
                <a:latin typeface="Arial" charset="0"/>
              </a:rPr>
              <a:t> sont automatiquement</a:t>
            </a:r>
            <a:r>
              <a:rPr lang="fr-FR" altLang="ja-JP" baseline="0" noProof="0" dirty="0">
                <a:latin typeface="Arial" charset="0"/>
              </a:rPr>
              <a:t> </a:t>
            </a:r>
            <a:r>
              <a:rPr lang="fr-FR" altLang="ja-JP" noProof="0" dirty="0">
                <a:latin typeface="Arial" charset="0"/>
              </a:rPr>
              <a:t>impuissantes.</a:t>
            </a:r>
          </a:p>
          <a:p>
            <a:pPr marL="228600" indent="-228600">
              <a:spcBef>
                <a:spcPts val="0"/>
              </a:spcBef>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xfrm>
            <a:off x="381000" y="685800"/>
            <a:ext cx="6096000" cy="3429000"/>
          </a:xfrm>
          <a:prstGeom prst="rect">
            <a:avLst/>
          </a:prstGeom>
        </p:spPr>
        <p:txBody>
          <a:bodyPr/>
          <a:lstStyle/>
          <a:p>
            <a:endParaRPr/>
          </a:p>
        </p:txBody>
      </p:sp>
      <p:sp>
        <p:nvSpPr>
          <p:cNvPr id="424" name="Shape 424"/>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400"/>
              </a:spcBef>
              <a:spcAft>
                <a:spcPts val="0"/>
              </a:spcAft>
              <a:buClrTx/>
              <a:buSzTx/>
              <a:buFontTx/>
              <a:buNone/>
              <a:tabLst/>
              <a:defRPr i="1">
                <a:solidFill>
                  <a:srgbClr val="0033CC"/>
                </a:solidFill>
              </a:defRPr>
            </a:pPr>
            <a:r>
              <a:rPr lang="fr-FR" sz="1200" i="1" noProof="0" dirty="0">
                <a:solidFill>
                  <a:srgbClr val="0033CC"/>
                </a:solidFill>
              </a:rPr>
              <a:t>Le</a:t>
            </a:r>
            <a:r>
              <a:rPr lang="fr-FR" sz="1200" i="1" baseline="0" noProof="0" dirty="0">
                <a:solidFill>
                  <a:srgbClr val="0033CC"/>
                </a:solidFill>
              </a:rPr>
              <a:t> recours à d</a:t>
            </a:r>
            <a:r>
              <a:rPr lang="fr-FR" sz="1200" i="1" noProof="0" dirty="0">
                <a:solidFill>
                  <a:srgbClr val="0033CC"/>
                </a:solidFill>
              </a:rPr>
              <a:t>es</a:t>
            </a:r>
            <a:r>
              <a:rPr lang="fr-FR" sz="1200" i="1" baseline="0" noProof="0" dirty="0">
                <a:solidFill>
                  <a:srgbClr val="0033CC"/>
                </a:solidFill>
              </a:rPr>
              <a:t> spécialistes en santé mentale ou à des professionnels de sante formés dans le cadre du Programme d’action Combler les lacunes en santé mentale (</a:t>
            </a:r>
            <a:r>
              <a:rPr lang="fr-FR" sz="1200" i="1" baseline="0" noProof="0" dirty="0" err="1">
                <a:solidFill>
                  <a:srgbClr val="0033CC"/>
                </a:solidFill>
              </a:rPr>
              <a:t>mhGAP</a:t>
            </a:r>
            <a:r>
              <a:rPr lang="fr-FR" sz="1200" i="1" baseline="0" noProof="0" dirty="0">
                <a:solidFill>
                  <a:srgbClr val="0033CC"/>
                </a:solidFill>
              </a:rPr>
              <a:t>) est recommandé le cas échéant</a:t>
            </a:r>
            <a:r>
              <a:rPr lang="fr-FR" sz="1200" i="1" noProof="0" dirty="0">
                <a:solidFill>
                  <a:srgbClr val="0033CC"/>
                </a:solidFill>
              </a:rPr>
              <a:t>.</a:t>
            </a:r>
            <a:endParaRPr lang="fr-FR" noProof="0" dirty="0"/>
          </a:p>
          <a:p>
            <a:pPr>
              <a:defRPr i="1">
                <a:solidFill>
                  <a:srgbClr val="0033CC"/>
                </a:solidFill>
              </a:defRPr>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a:lstStyle/>
          <a:p>
            <a:endParaRPr/>
          </a:p>
        </p:txBody>
      </p:sp>
      <p:sp>
        <p:nvSpPr>
          <p:cNvPr id="437" name="Shape 437"/>
          <p:cNvSpPr>
            <a:spLocks noGrp="1"/>
          </p:cNvSpPr>
          <p:nvPr>
            <p:ph type="body" sz="quarter" idx="1"/>
          </p:nvPr>
        </p:nvSpPr>
        <p:spPr>
          <a:prstGeom prst="rect">
            <a:avLst/>
          </a:prstGeom>
        </p:spPr>
        <p:txBody>
          <a:bodyPr/>
          <a:lstStyle/>
          <a:p>
            <a:pPr marL="285750" indent="-285750">
              <a:spcBef>
                <a:spcPts val="600"/>
              </a:spcBef>
              <a:buFont typeface="Arial" panose="020B0604020202020204" pitchFamily="34" charset="0"/>
              <a:buChar char="•"/>
            </a:pPr>
            <a:r>
              <a:rPr lang="fr-FR" sz="1200" noProof="0" dirty="0"/>
              <a:t>Sachez repérer les symptômes de détresse psychologique chez les membres de votre équipe, comme l’irritabilité ou l’insomnie. Consultez</a:t>
            </a:r>
            <a:r>
              <a:rPr lang="fr-FR" sz="1200" baseline="0" noProof="0" dirty="0"/>
              <a:t> les symptômes de détresse psychologique</a:t>
            </a:r>
            <a:r>
              <a:rPr lang="fr-FR" sz="1200" noProof="0" dirty="0"/>
              <a:t> de la diapositive 6 si</a:t>
            </a:r>
            <a:r>
              <a:rPr lang="fr-FR" sz="1200" baseline="0" noProof="0" dirty="0"/>
              <a:t> besoin est.</a:t>
            </a:r>
            <a:endParaRPr lang="fr-FR" sz="1200" noProof="0" dirty="0"/>
          </a:p>
          <a:p>
            <a:pPr marL="285750" indent="-285750">
              <a:spcBef>
                <a:spcPts val="600"/>
              </a:spcBef>
              <a:buFont typeface="Arial" panose="020B0604020202020204" pitchFamily="34" charset="0"/>
              <a:buChar char="•"/>
            </a:pPr>
            <a:r>
              <a:rPr lang="fr-FR" sz="1200" noProof="0" dirty="0"/>
              <a:t>Soyez prêt à écouter votre collègue et à accepter ses craintes et ses préoccupations (Ne pensez PAS les connaître à l’avance). Ces</a:t>
            </a:r>
            <a:r>
              <a:rPr lang="fr-FR" sz="1200" baseline="0" noProof="0" dirty="0"/>
              <a:t> préoccupations peuvent être liées à l’intervention d’urgence, à des problèmes personnels ou familiaux, etc.</a:t>
            </a:r>
            <a:endParaRPr lang="fr-FR" sz="1200" noProof="0" dirty="0"/>
          </a:p>
          <a:p>
            <a:pPr marL="285750" indent="-285750">
              <a:spcBef>
                <a:spcPts val="600"/>
              </a:spcBef>
              <a:buFont typeface="Arial" panose="020B0604020202020204" pitchFamily="34" charset="0"/>
              <a:buChar char="•"/>
            </a:pPr>
            <a:r>
              <a:rPr lang="fr-FR" sz="1200" noProof="0" dirty="0"/>
              <a:t>Aider à identifier et à mettre en œuvre des techniques de gestion du stress chez les membres de l'équipe pendant l’intervention d’urgence.</a:t>
            </a:r>
          </a:p>
          <a:p>
            <a:pPr marL="285750" indent="-285750">
              <a:spcBef>
                <a:spcPts val="600"/>
              </a:spcBef>
              <a:buFont typeface="Arial" panose="020B0604020202020204" pitchFamily="34" charset="0"/>
              <a:buChar char="•"/>
            </a:pPr>
            <a:r>
              <a:rPr lang="fr-FR" sz="1200" noProof="0" dirty="0"/>
              <a:t>Sachez quand rechercher un soutien psychologique supplémentaire pour les membres de votre équipe.</a:t>
            </a:r>
          </a:p>
          <a:p>
            <a:pPr marL="285750" indent="-285750">
              <a:spcBef>
                <a:spcPts val="600"/>
              </a:spcBef>
              <a:buSzPct val="100000"/>
              <a:buFont typeface="Arial"/>
              <a:buChar char="•"/>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rPr lang="fr-FR" sz="1200" noProof="0" dirty="0"/>
              <a:t>Ne poussez pas la personne </a:t>
            </a:r>
            <a:r>
              <a:rPr lang="fr-FR" sz="1200" b="1" noProof="0" dirty="0"/>
              <a:t>à raconter son histoire. </a:t>
            </a:r>
          </a:p>
          <a:p>
            <a:r>
              <a:rPr lang="fr-FR" sz="1200" b="1" noProof="0" dirty="0"/>
              <a:t>N’interrompez pas ou ne pressez pas une personne</a:t>
            </a:r>
            <a:r>
              <a:rPr lang="fr-FR" sz="1200" noProof="0" dirty="0"/>
              <a:t> qui raconte son histoire (par exemple, ne</a:t>
            </a:r>
            <a:r>
              <a:rPr lang="fr-FR" sz="1200" baseline="0" noProof="0" dirty="0"/>
              <a:t> regardez pas votre montre ou ne parlez pas trop vite</a:t>
            </a:r>
            <a:r>
              <a:rPr lang="fr-FR" sz="1200" noProof="0" dirty="0"/>
              <a:t>).</a:t>
            </a:r>
          </a:p>
          <a:p>
            <a:r>
              <a:rPr lang="fr-FR" sz="1200" b="1" noProof="0" dirty="0"/>
              <a:t>Ne portez pas de jugement </a:t>
            </a:r>
            <a:r>
              <a:rPr lang="fr-FR" sz="1200" noProof="0" dirty="0"/>
              <a:t>sur ce qu’elle a fait ou n’a pas fait, ou sur ce qu’elle ressent</a:t>
            </a:r>
            <a:r>
              <a:rPr lang="fr-FR" sz="1200" i="1" noProof="0" dirty="0"/>
              <a:t>. Ne</a:t>
            </a:r>
            <a:r>
              <a:rPr lang="fr-FR" sz="1200" i="1" baseline="0" noProof="0" dirty="0"/>
              <a:t> dites pas </a:t>
            </a:r>
            <a:r>
              <a:rPr lang="fr-FR" sz="1200" i="1" noProof="0" dirty="0"/>
              <a:t>:  « Vous</a:t>
            </a:r>
            <a:r>
              <a:rPr lang="fr-FR" sz="1200" i="1" baseline="0" noProof="0" dirty="0"/>
              <a:t> ne devriez pas  vous sentir ainsi », ou « Vous devriez être heureux d’être en vie ».</a:t>
            </a:r>
            <a:endParaRPr lang="fr-FR" sz="1200" i="1" noProof="0" dirty="0"/>
          </a:p>
          <a:p>
            <a:r>
              <a:rPr lang="fr-FR" sz="1200" b="1" dirty="0"/>
              <a:t>N’inventez pas </a:t>
            </a:r>
            <a:r>
              <a:rPr lang="fr-FR" sz="1200" dirty="0"/>
              <a:t>si vous ne savez pas</a:t>
            </a:r>
            <a:r>
              <a:rPr lang="fr-FR" sz="1200" noProof="0" dirty="0"/>
              <a:t>.</a:t>
            </a:r>
          </a:p>
          <a:p>
            <a:r>
              <a:rPr lang="fr-FR" sz="1200" b="1" dirty="0"/>
              <a:t>N’utilisez pas des termes trop techniques</a:t>
            </a:r>
            <a:r>
              <a:rPr lang="fr-FR" sz="1200" b="1" noProof="0" dirty="0"/>
              <a:t>.</a:t>
            </a:r>
          </a:p>
          <a:p>
            <a:r>
              <a:rPr lang="fr-FR" sz="1200" dirty="0"/>
              <a:t>Ne lui racontez pas </a:t>
            </a:r>
            <a:r>
              <a:rPr lang="fr-FR" sz="1200" b="1" dirty="0"/>
              <a:t>l’histoire d’une autre personne</a:t>
            </a:r>
            <a:r>
              <a:rPr lang="fr-FR" sz="1200" b="1" noProof="0" dirty="0"/>
              <a:t>.</a:t>
            </a:r>
          </a:p>
          <a:p>
            <a:r>
              <a:rPr lang="fr-FR" sz="1200" dirty="0"/>
              <a:t>Ne parlez pas de </a:t>
            </a:r>
            <a:r>
              <a:rPr lang="fr-FR" sz="1200" b="1" dirty="0"/>
              <a:t>vos problèmes</a:t>
            </a:r>
            <a:r>
              <a:rPr lang="fr-FR" sz="1200" b="1" noProof="0" dirty="0"/>
              <a:t>.</a:t>
            </a:r>
          </a:p>
          <a:p>
            <a:r>
              <a:rPr lang="fr-FR" sz="1200" dirty="0"/>
              <a:t>Ne faites pas de </a:t>
            </a:r>
            <a:r>
              <a:rPr lang="fr-FR" sz="1200" b="1" dirty="0"/>
              <a:t>fausses promesses</a:t>
            </a:r>
            <a:r>
              <a:rPr lang="fr-FR" sz="1200" b="1" noProof="0" dirty="0"/>
              <a:t> </a:t>
            </a:r>
            <a:r>
              <a:rPr lang="fr-FR" sz="1200" b="0" noProof="0" dirty="0"/>
              <a:t>et</a:t>
            </a:r>
            <a:r>
              <a:rPr lang="fr-FR" sz="1200" baseline="0" noProof="0" dirty="0"/>
              <a:t> ne donnez pas de faux espoirs</a:t>
            </a:r>
            <a:r>
              <a:rPr lang="fr-FR" sz="1200" noProof="0" dirty="0"/>
              <a:t>.</a:t>
            </a:r>
          </a:p>
          <a:p>
            <a:r>
              <a:rPr lang="fr-FR" sz="1200" dirty="0"/>
              <a:t>Ne pensez pas et n’agissez pas </a:t>
            </a:r>
            <a:r>
              <a:rPr lang="fr-FR" sz="1200" b="1" dirty="0"/>
              <a:t>comme si vous deviez résoudre tous les problèmes des personnes </a:t>
            </a:r>
            <a:r>
              <a:rPr lang="fr-FR" sz="1200" dirty="0"/>
              <a:t>à leur place</a:t>
            </a:r>
            <a:r>
              <a:rPr lang="fr-FR" sz="1200" noProof="0" dirty="0"/>
              <a:t>.</a:t>
            </a:r>
          </a:p>
          <a:p>
            <a:r>
              <a:rPr lang="fr-FR" sz="1200" b="1" dirty="0"/>
              <a:t>Ne découragez pas la personne </a:t>
            </a:r>
            <a:r>
              <a:rPr lang="fr-FR" sz="1200" b="0" noProof="0" dirty="0"/>
              <a:t>et</a:t>
            </a:r>
            <a:r>
              <a:rPr lang="fr-FR" sz="1200" b="0" baseline="0" noProof="0" dirty="0"/>
              <a:t> ne lui ôtez pas le sentiment d’être capable de se prendre en charge</a:t>
            </a:r>
            <a:r>
              <a:rPr lang="fr-FR" sz="1200" noProof="0" dirty="0"/>
              <a:t>.</a:t>
            </a:r>
          </a:p>
          <a:p>
            <a:r>
              <a:rPr lang="fr-FR" sz="1200" dirty="0"/>
              <a:t>Ne parlez pas de personnes </a:t>
            </a:r>
            <a:r>
              <a:rPr lang="fr-FR" sz="1200" b="1" dirty="0"/>
              <a:t>de façon négative </a:t>
            </a:r>
            <a:r>
              <a:rPr lang="fr-FR" sz="1200" noProof="0" dirty="0"/>
              <a:t>(par</a:t>
            </a:r>
            <a:r>
              <a:rPr lang="fr-FR" sz="1200" baseline="0" noProof="0" dirty="0"/>
              <a:t> exemple</a:t>
            </a:r>
            <a:r>
              <a:rPr lang="fr-FR" sz="1200" noProof="0" dirty="0"/>
              <a:t>, ne</a:t>
            </a:r>
            <a:r>
              <a:rPr lang="fr-FR" sz="1200" baseline="0" noProof="0" dirty="0"/>
              <a:t> dites pas de quelqu’un qu’il est « fou » ou « dingue »</a:t>
            </a:r>
            <a:r>
              <a:rPr lang="fr-FR" sz="1200" noProof="0" dirty="0"/>
              <a:t>).</a:t>
            </a:r>
          </a:p>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noRot="1" noChangeAspect="1"/>
          </p:cNvSpPr>
          <p:nvPr>
            <p:ph type="sldImg"/>
          </p:nvPr>
        </p:nvSpPr>
        <p:spPr>
          <a:xfrm>
            <a:off x="381000" y="685800"/>
            <a:ext cx="6096000" cy="3429000"/>
          </a:xfrm>
          <a:prstGeom prst="rect">
            <a:avLst/>
          </a:prstGeom>
        </p:spPr>
        <p:txBody>
          <a:bodyPr/>
          <a:lstStyle/>
          <a:p>
            <a:endParaRPr/>
          </a:p>
        </p:txBody>
      </p:sp>
      <p:sp>
        <p:nvSpPr>
          <p:cNvPr id="504" name="Shape 504"/>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fr-FR" noProof="0" dirty="0"/>
              <a:t>Note au facilitateur</a:t>
            </a:r>
            <a:r>
              <a:rPr lang="fr-FR" baseline="0" noProof="0" dirty="0"/>
              <a:t> </a:t>
            </a:r>
            <a:r>
              <a:rPr lang="fr-FR" noProof="0" dirty="0"/>
              <a:t>:</a:t>
            </a:r>
            <a:r>
              <a:rPr lang="fr-FR" baseline="0" noProof="0" dirty="0"/>
              <a:t> Modifier cette diapositive en fonction de la culture locale</a:t>
            </a:r>
          </a:p>
          <a:p>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Shape 523"/>
          <p:cNvSpPr>
            <a:spLocks noGrp="1" noRot="1" noChangeAspect="1"/>
          </p:cNvSpPr>
          <p:nvPr>
            <p:ph type="sldImg"/>
          </p:nvPr>
        </p:nvSpPr>
        <p:spPr>
          <a:xfrm>
            <a:off x="381000" y="685800"/>
            <a:ext cx="6096000" cy="3429000"/>
          </a:xfrm>
          <a:prstGeom prst="rect">
            <a:avLst/>
          </a:prstGeom>
        </p:spPr>
        <p:txBody>
          <a:bodyPr/>
          <a:lstStyle/>
          <a:p>
            <a:endParaRPr/>
          </a:p>
        </p:txBody>
      </p:sp>
      <p:sp>
        <p:nvSpPr>
          <p:cNvPr id="524" name="Shape 524"/>
          <p:cNvSpPr>
            <a:spLocks noGrp="1"/>
          </p:cNvSpPr>
          <p:nvPr>
            <p:ph type="body" sz="quarter" idx="1"/>
          </p:nvPr>
        </p:nvSpPr>
        <p:spPr>
          <a:prstGeom prst="rect">
            <a:avLst/>
          </a:prstGeom>
        </p:spPr>
        <p:txBody>
          <a:bodyPr/>
          <a:lstStyle>
            <a:lvl1pPr defTabSz="928687">
              <a:lnSpc>
                <a:spcPct val="150000"/>
              </a:lnSpc>
              <a:spcBef>
                <a:spcPts val="0"/>
              </a:spcBef>
            </a:lvl1pPr>
          </a:lstStyle>
          <a:p>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47317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noRot="1" noChangeAspect="1"/>
          </p:cNvSpPr>
          <p:nvPr>
            <p:ph type="sldImg"/>
          </p:nvPr>
        </p:nvSpPr>
        <p:spPr>
          <a:xfrm>
            <a:off x="381000" y="685800"/>
            <a:ext cx="6096000" cy="3429000"/>
          </a:xfrm>
          <a:prstGeom prst="rect">
            <a:avLst/>
          </a:prstGeom>
        </p:spPr>
        <p:txBody>
          <a:bodyPr/>
          <a:lstStyle/>
          <a:p>
            <a:endParaRPr/>
          </a:p>
        </p:txBody>
      </p:sp>
      <p:sp>
        <p:nvSpPr>
          <p:cNvPr id="538" name="Shape 538"/>
          <p:cNvSpPr>
            <a:spLocks noGrp="1"/>
          </p:cNvSpPr>
          <p:nvPr>
            <p:ph type="body" sz="quarter" idx="1"/>
          </p:nvPr>
        </p:nvSpPr>
        <p:spPr>
          <a:prstGeom prst="rect">
            <a:avLst/>
          </a:prstGeom>
        </p:spPr>
        <p:txBody>
          <a:bodyPr/>
          <a:lstStyle>
            <a:lvl1pPr defTabSz="928687">
              <a:lnSpc>
                <a:spcPct val="150000"/>
              </a:lnSpc>
              <a:spcBef>
                <a:spcPts val="0"/>
              </a:spcBef>
            </a:lvl1pPr>
          </a:lstStyle>
          <a:p>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2338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04" name="Shape 304"/>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3" name="Shape 323"/>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r>
              <a:rPr lang="fr-FR" noProof="0" dirty="0"/>
              <a:t>Note au</a:t>
            </a:r>
            <a:r>
              <a:rPr lang="fr-FR" baseline="0" noProof="0" dirty="0"/>
              <a:t> facilitateur </a:t>
            </a:r>
            <a:r>
              <a:rPr lang="fr-FR" noProof="0" dirty="0"/>
              <a:t>: </a:t>
            </a:r>
          </a:p>
          <a:p>
            <a:r>
              <a:rPr lang="fr-FR" noProof="0" dirty="0"/>
              <a:t>Demandez</a:t>
            </a:r>
            <a:r>
              <a:rPr lang="fr-FR" baseline="0" noProof="0" dirty="0"/>
              <a:t> aux participants de choisir une situation vécue dans leur pays et utiliser les questions pour débattre.</a:t>
            </a:r>
            <a:endParaRPr lang="fr-FR" noProof="0" dirty="0"/>
          </a:p>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0" name="Shape 340"/>
          <p:cNvSpPr>
            <a:spLocks noGrp="1"/>
          </p:cNvSpPr>
          <p:nvPr>
            <p:ph type="body" sz="quarter" idx="1"/>
          </p:nvPr>
        </p:nvSpPr>
        <p:spPr>
          <a:prstGeom prst="rect">
            <a:avLst/>
          </a:prstGeom>
        </p:spPr>
        <p:txBody>
          <a:bodyPr/>
          <a:lstStyle/>
          <a:p>
            <a:r>
              <a:rPr lang="fr-FR" sz="1200" kern="1200" baseline="0" noProof="0" dirty="0">
                <a:solidFill>
                  <a:schemeClr val="tx1"/>
                </a:solidFill>
                <a:latin typeface="Arial" charset="0"/>
                <a:ea typeface="+mn-ea"/>
                <a:cs typeface="+mn-cs"/>
              </a:rPr>
              <a:t>Chaque personne peut réagir à une crise de manière différente. Voici des exemples de réactions de détresse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symptômes</a:t>
            </a:r>
            <a:r>
              <a:rPr lang="fr-FR" sz="1200" kern="1200" baseline="0" noProof="0" dirty="0">
                <a:solidFill>
                  <a:schemeClr val="tx1"/>
                </a:solidFill>
                <a:effectLst/>
                <a:latin typeface="Arial" charset="0"/>
                <a:ea typeface="+mn-ea"/>
                <a:cs typeface="+mn-cs"/>
              </a:rPr>
              <a:t> p</a:t>
            </a:r>
            <a:r>
              <a:rPr lang="fr-FR" sz="1200" kern="1200" noProof="0" dirty="0">
                <a:solidFill>
                  <a:schemeClr val="tx1"/>
                </a:solidFill>
                <a:effectLst/>
                <a:latin typeface="Arial" charset="0"/>
                <a:ea typeface="+mn-ea"/>
                <a:cs typeface="+mn-cs"/>
              </a:rPr>
              <a:t>hysiques (tremblements,</a:t>
            </a:r>
            <a:r>
              <a:rPr lang="fr-FR" sz="1200" kern="1200" baseline="0" noProof="0" dirty="0">
                <a:solidFill>
                  <a:schemeClr val="tx1"/>
                </a:solidFill>
                <a:effectLst/>
                <a:latin typeface="Arial" charset="0"/>
                <a:ea typeface="+mn-ea"/>
                <a:cs typeface="+mn-cs"/>
              </a:rPr>
              <a:t> maux de tête, fatigue, perte d’appétit, maux et douleurs qui n’ont pas de base médicale</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noProof="0" dirty="0">
                <a:solidFill>
                  <a:schemeClr val="tx1"/>
                </a:solidFill>
                <a:effectLst/>
                <a:latin typeface="Arial" charset="0"/>
                <a:ea typeface="+mn-ea"/>
                <a:cs typeface="+mn-cs"/>
              </a:rPr>
              <a:t>pleurs, , tristesse</a:t>
            </a:r>
            <a:r>
              <a:rPr lang="fr-FR" sz="1200" kern="1200" baseline="0" noProof="0" dirty="0">
                <a:solidFill>
                  <a:schemeClr val="tx1"/>
                </a:solidFill>
                <a:effectLst/>
                <a:latin typeface="Arial" charset="0"/>
                <a:ea typeface="+mn-ea"/>
                <a:cs typeface="+mn-cs"/>
              </a:rPr>
              <a:t> :</a:t>
            </a:r>
            <a:endParaRPr lang="fr-FR" sz="1200" kern="1200" noProof="0" dirty="0">
              <a:solidFill>
                <a:schemeClr val="tx1"/>
              </a:solidFill>
              <a:effectLst/>
              <a:latin typeface="Arial" charset="0"/>
              <a:ea typeface="+mn-ea"/>
              <a:cs typeface="+mn-cs"/>
            </a:endParaRPr>
          </a:p>
          <a:p>
            <a:pPr marL="171450" lvl="0" indent="-171450">
              <a:buFontTx/>
              <a:buChar char="-"/>
            </a:pPr>
            <a:r>
              <a:rPr lang="fr-FR" sz="1200" kern="1200" noProof="0" dirty="0">
                <a:solidFill>
                  <a:schemeClr val="tx1"/>
                </a:solidFill>
                <a:effectLst/>
                <a:latin typeface="Arial" charset="0"/>
                <a:ea typeface="+mn-ea"/>
                <a:cs typeface="+mn-cs"/>
              </a:rPr>
              <a:t>dépression et chagrin ;</a:t>
            </a:r>
          </a:p>
          <a:p>
            <a:pPr marL="171450" lvl="0" indent="-171450">
              <a:buFontTx/>
              <a:buChar char="-"/>
            </a:pPr>
            <a:r>
              <a:rPr lang="fr-FR" sz="1200" kern="1200" noProof="0" dirty="0">
                <a:solidFill>
                  <a:schemeClr val="tx1"/>
                </a:solidFill>
                <a:effectLst/>
                <a:latin typeface="Arial" charset="0"/>
                <a:ea typeface="+mn-ea"/>
                <a:cs typeface="+mn-cs"/>
              </a:rPr>
              <a:t>anxiété</a:t>
            </a:r>
            <a:r>
              <a:rPr lang="fr-FR" sz="1200" kern="1200" baseline="0" noProof="0" dirty="0">
                <a:solidFill>
                  <a:schemeClr val="tx1"/>
                </a:solidFill>
                <a:effectLst/>
                <a:latin typeface="Arial" charset="0"/>
                <a:ea typeface="+mn-ea"/>
                <a:cs typeface="+mn-cs"/>
              </a:rPr>
              <a:t> et peur</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noProof="0" dirty="0">
                <a:solidFill>
                  <a:schemeClr val="tx1"/>
                </a:solidFill>
                <a:effectLst/>
                <a:latin typeface="Arial" charset="0"/>
                <a:ea typeface="+mn-ea"/>
                <a:cs typeface="+mn-cs"/>
              </a:rPr>
              <a:t>sentiment</a:t>
            </a:r>
            <a:r>
              <a:rPr lang="fr-FR" sz="1200" kern="1200" baseline="0" noProof="0" dirty="0">
                <a:solidFill>
                  <a:schemeClr val="tx1"/>
                </a:solidFill>
                <a:effectLst/>
                <a:latin typeface="Arial" charset="0"/>
                <a:ea typeface="+mn-ea"/>
                <a:cs typeface="+mn-cs"/>
              </a:rPr>
              <a:t> d’insécurité extrême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sentiment</a:t>
            </a:r>
            <a:r>
              <a:rPr lang="fr-FR" sz="1200" kern="1200" baseline="0" noProof="0" dirty="0">
                <a:solidFill>
                  <a:schemeClr val="tx1"/>
                </a:solidFill>
                <a:effectLst/>
                <a:latin typeface="Arial" charset="0"/>
                <a:ea typeface="+mn-ea"/>
                <a:cs typeface="+mn-cs"/>
              </a:rPr>
              <a:t> d’un malheur imminent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insomnie</a:t>
            </a:r>
            <a:r>
              <a:rPr lang="fr-FR" sz="1200" kern="1200" baseline="0" noProof="0" dirty="0">
                <a:solidFill>
                  <a:schemeClr val="tx1"/>
                </a:solidFill>
                <a:effectLst/>
                <a:latin typeface="Arial" charset="0"/>
                <a:ea typeface="+mn-ea"/>
                <a:cs typeface="+mn-cs"/>
              </a:rPr>
              <a:t> et cauchemars</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noProof="0" dirty="0">
                <a:solidFill>
                  <a:schemeClr val="tx1"/>
                </a:solidFill>
                <a:effectLst/>
                <a:latin typeface="Arial" charset="0"/>
                <a:ea typeface="+mn-ea"/>
                <a:cs typeface="+mn-cs"/>
              </a:rPr>
              <a:t>irritabilité</a:t>
            </a:r>
            <a:r>
              <a:rPr lang="fr-FR" sz="1200" kern="1200" baseline="0" noProof="0" dirty="0">
                <a:solidFill>
                  <a:schemeClr val="tx1"/>
                </a:solidFill>
                <a:effectLst/>
                <a:latin typeface="Arial" charset="0"/>
                <a:ea typeface="+mn-ea"/>
                <a:cs typeface="+mn-cs"/>
              </a:rPr>
              <a:t> et colère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culpabilité</a:t>
            </a:r>
            <a:r>
              <a:rPr lang="fr-FR" sz="1200" kern="1200" baseline="0" noProof="0" dirty="0">
                <a:solidFill>
                  <a:schemeClr val="tx1"/>
                </a:solidFill>
                <a:effectLst/>
                <a:latin typeface="Arial" charset="0"/>
                <a:ea typeface="+mn-ea"/>
                <a:cs typeface="+mn-cs"/>
              </a:rPr>
              <a:t> et honte</a:t>
            </a:r>
            <a:r>
              <a:rPr lang="fr-FR" sz="1200" kern="1200" noProof="0" dirty="0">
                <a:solidFill>
                  <a:schemeClr val="tx1"/>
                </a:solidFill>
                <a:effectLst/>
                <a:latin typeface="Arial" charset="0"/>
                <a:ea typeface="+mn-ea"/>
                <a:cs typeface="+mn-cs"/>
              </a:rPr>
              <a:t> (d’avoir</a:t>
            </a:r>
            <a:r>
              <a:rPr lang="fr-FR" sz="1200" kern="1200" baseline="0" noProof="0" dirty="0">
                <a:solidFill>
                  <a:schemeClr val="tx1"/>
                </a:solidFill>
                <a:effectLst/>
                <a:latin typeface="Arial" charset="0"/>
                <a:ea typeface="+mn-ea"/>
                <a:cs typeface="+mn-cs"/>
              </a:rPr>
              <a:t> survécu ou de n’avoir pas pu aider ou sauver les autres</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noProof="0" dirty="0">
                <a:solidFill>
                  <a:schemeClr val="tx1"/>
                </a:solidFill>
                <a:effectLst/>
                <a:latin typeface="Arial" charset="0"/>
                <a:ea typeface="+mn-ea"/>
                <a:cs typeface="+mn-cs"/>
              </a:rPr>
              <a:t>confusion mentale, engourdissement émotionnel, </a:t>
            </a:r>
            <a:r>
              <a:rPr lang="fr-FR" sz="1200" kern="1200" baseline="0" noProof="0" dirty="0">
                <a:solidFill>
                  <a:schemeClr val="tx1"/>
                </a:solidFill>
                <a:effectLst/>
                <a:latin typeface="Arial" charset="0"/>
                <a:ea typeface="+mn-ea"/>
                <a:cs typeface="+mn-cs"/>
              </a:rPr>
              <a:t>sentiment d’être coupé de la réalité</a:t>
            </a:r>
            <a:r>
              <a:rPr lang="fr-FR" sz="1200" kern="1200" noProof="0" dirty="0">
                <a:solidFill>
                  <a:schemeClr val="tx1"/>
                </a:solidFill>
                <a:effectLst/>
                <a:latin typeface="Arial" charset="0"/>
                <a:ea typeface="+mn-ea"/>
                <a:cs typeface="+mn-cs"/>
              </a:rPr>
              <a:t> ou</a:t>
            </a:r>
            <a:r>
              <a:rPr lang="fr-FR" sz="1200" kern="1200" baseline="0" noProof="0" dirty="0">
                <a:solidFill>
                  <a:schemeClr val="tx1"/>
                </a:solidFill>
                <a:effectLst/>
                <a:latin typeface="Arial" charset="0"/>
                <a:ea typeface="+mn-ea"/>
                <a:cs typeface="+mn-cs"/>
              </a:rPr>
              <a:t> torpeur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repli</a:t>
            </a:r>
            <a:r>
              <a:rPr lang="fr-FR" sz="1200" kern="1200" baseline="0" noProof="0" dirty="0">
                <a:solidFill>
                  <a:schemeClr val="tx1"/>
                </a:solidFill>
                <a:effectLst/>
                <a:latin typeface="Arial" charset="0"/>
                <a:ea typeface="+mn-ea"/>
                <a:cs typeface="+mn-cs"/>
              </a:rPr>
              <a:t> sur soi ou hébétude (ne pas bouger</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baseline="0" noProof="0" dirty="0">
                <a:solidFill>
                  <a:schemeClr val="tx1"/>
                </a:solidFill>
                <a:effectLst/>
                <a:latin typeface="Arial" charset="0"/>
                <a:ea typeface="+mn-ea"/>
                <a:cs typeface="+mn-cs"/>
              </a:rPr>
              <a:t>absence de réaction à la présence des autres, ou mutisme </a:t>
            </a:r>
            <a:r>
              <a:rPr lang="fr-FR" sz="1200" kern="1200" noProof="0" dirty="0">
                <a:solidFill>
                  <a:schemeClr val="tx1"/>
                </a:solidFill>
                <a:effectLst/>
                <a:latin typeface="Arial" charset="0"/>
                <a:ea typeface="+mn-ea"/>
                <a:cs typeface="+mn-cs"/>
              </a:rPr>
              <a:t>;</a:t>
            </a:r>
          </a:p>
          <a:p>
            <a:pPr marL="171450" lvl="0" indent="-171450">
              <a:buFontTx/>
              <a:buChar char="-"/>
            </a:pPr>
            <a:r>
              <a:rPr lang="fr-FR" sz="1200" kern="1200" noProof="0" dirty="0">
                <a:solidFill>
                  <a:schemeClr val="tx1"/>
                </a:solidFill>
                <a:effectLst/>
                <a:latin typeface="Arial" charset="0"/>
                <a:ea typeface="+mn-ea"/>
                <a:cs typeface="+mn-cs"/>
              </a:rPr>
              <a:t>désorientation (ne pas se rappeler son propre</a:t>
            </a:r>
            <a:r>
              <a:rPr lang="fr-FR" sz="1200" kern="1200" baseline="0" noProof="0" dirty="0">
                <a:solidFill>
                  <a:schemeClr val="tx1"/>
                </a:solidFill>
                <a:effectLst/>
                <a:latin typeface="Arial" charset="0"/>
                <a:ea typeface="+mn-ea"/>
                <a:cs typeface="+mn-cs"/>
              </a:rPr>
              <a:t> nom, d’où l’on vient, ou ce qui s’est produit</a:t>
            </a:r>
            <a:r>
              <a:rPr lang="fr-FR" sz="1200" kern="1200" noProof="0" dirty="0">
                <a:solidFill>
                  <a:schemeClr val="tx1"/>
                </a:solidFill>
                <a:effectLst/>
                <a:latin typeface="Arial" charset="0"/>
                <a:ea typeface="+mn-ea"/>
                <a:cs typeface="+mn-cs"/>
              </a:rPr>
              <a:t>) ;</a:t>
            </a:r>
          </a:p>
          <a:p>
            <a:pPr marL="171450" lvl="0" indent="-171450">
              <a:buFontTx/>
              <a:buChar char="-"/>
            </a:pPr>
            <a:r>
              <a:rPr lang="fr-FR" sz="1200" kern="1200" baseline="0" noProof="0" dirty="0">
                <a:solidFill>
                  <a:schemeClr val="tx1"/>
                </a:solidFill>
                <a:effectLst/>
                <a:latin typeface="Arial" charset="0"/>
                <a:ea typeface="+mn-ea"/>
                <a:cs typeface="+mn-cs"/>
              </a:rPr>
              <a:t>Incapacité de s’occuper de soi ou de ses enfants </a:t>
            </a:r>
            <a:r>
              <a:rPr lang="fr-FR" sz="1200" kern="1200" noProof="0" dirty="0">
                <a:solidFill>
                  <a:schemeClr val="tx1"/>
                </a:solidFill>
                <a:effectLst/>
                <a:latin typeface="Arial" charset="0"/>
                <a:ea typeface="+mn-ea"/>
                <a:cs typeface="+mn-cs"/>
              </a:rPr>
              <a:t>(ne</a:t>
            </a:r>
            <a:r>
              <a:rPr lang="fr-FR" sz="1200" kern="1200" baseline="0" noProof="0" dirty="0">
                <a:solidFill>
                  <a:schemeClr val="tx1"/>
                </a:solidFill>
                <a:effectLst/>
                <a:latin typeface="Arial" charset="0"/>
                <a:ea typeface="+mn-ea"/>
                <a:cs typeface="+mn-cs"/>
              </a:rPr>
              <a:t> pas manger ou boire, ne pas être capable de prendre des décisions simples</a:t>
            </a:r>
            <a:r>
              <a:rPr lang="fr-FR" sz="1200" kern="1200" noProof="0" dirty="0">
                <a:solidFill>
                  <a:schemeClr val="tx1"/>
                </a:solidFill>
                <a:effectLst/>
                <a:latin typeface="Arial" charset="0"/>
                <a:ea typeface="+mn-ea"/>
                <a:cs typeface="+mn-cs"/>
              </a:rPr>
              <a:t>).</a:t>
            </a:r>
          </a:p>
          <a:p>
            <a:pPr marL="0" indent="0">
              <a:buSzPct val="1000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6" name="Shape 346"/>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900"/>
              </a:spcBef>
              <a:spcAft>
                <a:spcPts val="0"/>
              </a:spcAft>
              <a:buClrTx/>
              <a:buSzTx/>
              <a:buFontTx/>
              <a:buNone/>
              <a:tabLst/>
              <a:defRPr sz="2700"/>
            </a:pPr>
            <a:r>
              <a:rPr lang="fr-FR" sz="2700" noProof="0" dirty="0"/>
              <a:t>Aider les personnes à se mettre en contact avec les informations utiles, les services et les soutiens sociaux</a:t>
            </a:r>
            <a:r>
              <a:rPr lang="fr-FR" sz="2700" baseline="0" noProof="0" dirty="0"/>
              <a:t>. </a:t>
            </a:r>
            <a:r>
              <a:rPr lang="fr-FR" sz="800" noProof="0" dirty="0"/>
              <a:t>Les personnes qui dispensent les PSP peuvent aider à dissiper les mythes, à transmettre des messages clairs au sujet des comportements sains et à améliorer la compréhension que les gens ont de la maladie.</a:t>
            </a:r>
          </a:p>
          <a:p>
            <a:pPr>
              <a:spcBef>
                <a:spcPts val="900"/>
              </a:spcBef>
              <a:defRPr sz="2700"/>
            </a:pPr>
            <a:endParaRPr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a:lstStyle/>
          <a:p>
            <a:endParaRPr/>
          </a:p>
        </p:txBody>
      </p:sp>
      <p:sp>
        <p:nvSpPr>
          <p:cNvPr id="353" name="Shape 353"/>
          <p:cNvSpPr>
            <a:spLocks noGrp="1"/>
          </p:cNvSpPr>
          <p:nvPr>
            <p:ph type="body" sz="quarter" idx="1"/>
          </p:nvPr>
        </p:nvSpPr>
        <p:spPr>
          <a:prstGeom prst="rect">
            <a:avLst/>
          </a:prstGeom>
        </p:spPr>
        <p:txBody>
          <a:bodyPr/>
          <a:lstStyle>
            <a:lvl1pPr>
              <a:spcBef>
                <a:spcPts val="600"/>
              </a:spcBef>
            </a:lvl1pPr>
          </a:lstStyle>
          <a:p>
            <a:pPr marL="0" marR="0" lvl="0" indent="0" defTabSz="914400" eaLnBrk="1" fontAlgn="auto" latinLnBrk="0" hangingPunct="1">
              <a:lnSpc>
                <a:spcPct val="100000"/>
              </a:lnSpc>
              <a:spcBef>
                <a:spcPts val="600"/>
              </a:spcBef>
              <a:spcAft>
                <a:spcPts val="0"/>
              </a:spcAft>
              <a:buClrTx/>
              <a:buSzTx/>
              <a:buFontTx/>
              <a:buNone/>
              <a:tabLst/>
              <a:defRPr/>
            </a:pPr>
            <a:r>
              <a:rPr lang="fr-FR" sz="1200" noProof="0" dirty="0">
                <a:solidFill>
                  <a:schemeClr val="tx1"/>
                </a:solidFill>
              </a:rPr>
              <a:t>Bien que les PSP impliquent de se rendre disponible pour écouter les histoires des personnes touchées</a:t>
            </a:r>
            <a:r>
              <a:rPr lang="fr-FR" sz="1200" b="1" noProof="0" dirty="0">
                <a:solidFill>
                  <a:schemeClr val="tx1"/>
                </a:solidFill>
              </a:rPr>
              <a:t>, </a:t>
            </a:r>
            <a:r>
              <a:rPr lang="fr-FR" sz="1200" b="0" noProof="0" dirty="0">
                <a:solidFill>
                  <a:schemeClr val="tx1"/>
                </a:solidFill>
              </a:rPr>
              <a:t>il ne s’agit PAS </a:t>
            </a:r>
            <a:r>
              <a:rPr lang="fr-FR" sz="1200" noProof="0" dirty="0">
                <a:solidFill>
                  <a:schemeClr val="tx1"/>
                </a:solidFill>
              </a:rPr>
              <a:t>de pousser les personnes à parler de ce qu’elles ressentent et de leurs réactions face à un événement</a:t>
            </a:r>
            <a:r>
              <a:rPr lang="fr-FR" sz="1200" noProof="0" dirty="0"/>
              <a:t>.</a:t>
            </a:r>
          </a:p>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47762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xfrm>
            <a:off x="381000" y="685800"/>
            <a:ext cx="6096000" cy="3429000"/>
          </a:xfrm>
          <a:prstGeom prst="rect">
            <a:avLst/>
          </a:prstGeom>
        </p:spPr>
        <p:txBody>
          <a:bodyPr/>
          <a:lstStyle/>
          <a:p>
            <a:endParaRPr/>
          </a:p>
        </p:txBody>
      </p:sp>
      <p:sp>
        <p:nvSpPr>
          <p:cNvPr id="383" name="Shape 383"/>
          <p:cNvSpPr>
            <a:spLocks noGrp="1"/>
          </p:cNvSpPr>
          <p:nvPr>
            <p:ph type="body" sz="quarter" idx="1"/>
          </p:nvPr>
        </p:nvSpPr>
        <p:spPr>
          <a:prstGeom prst="rect">
            <a:avLst/>
          </a:prstGeom>
        </p:spPr>
        <p:txBody>
          <a:bodyPr/>
          <a:lstStyle/>
          <a:p>
            <a:r>
              <a:rPr lang="fr-FR" b="1" noProof="0" dirty="0"/>
              <a:t>Autre scénario pour le facilitateur </a:t>
            </a:r>
            <a:r>
              <a:rPr lang="fr-FR" noProof="0" dirty="0"/>
              <a:t>:</a:t>
            </a:r>
          </a:p>
          <a:p>
            <a:r>
              <a:rPr lang="fr-FR" noProof="0" dirty="0"/>
              <a:t>Une récente catastrophe naturelle </a:t>
            </a:r>
            <a:r>
              <a:rPr lang="fr-FR" baseline="0" noProof="0" dirty="0"/>
              <a:t> [</a:t>
            </a:r>
            <a:r>
              <a:rPr lang="fr-FR" b="1" i="1" baseline="0" noProof="0" dirty="0"/>
              <a:t>insérez le nom d’une catastrophe naturelle fréquente dans le pays, telle qu’une inondation, un tremblement de terre, un incendie</a:t>
            </a:r>
            <a:r>
              <a:rPr lang="fr-FR" baseline="0" noProof="0" dirty="0"/>
              <a:t>] a dévasté de nombreuses maisons dans un petit village et a tué plusieurs personnes. Une réunion communautaire est organisée pour fournir aux familles touchées des informations sur les ressources et l’aide disponibles. Lors de la réunion, vous remarquez une femme en pleurs assise à l’écart du groupe.</a:t>
            </a:r>
          </a:p>
          <a:p>
            <a:endParaRPr lang="fr-FR" baseline="0" noProof="0" dirty="0"/>
          </a:p>
          <a:p>
            <a:r>
              <a:rPr lang="fr-FR" baseline="0" noProof="0" dirty="0"/>
              <a:t>Comment allez-vous l’approcher ? Quelles attitudes allez-vous adopter ? Qu’allez-vous lui dire ?</a:t>
            </a:r>
            <a:endParaRPr lang="fr-FR" noProof="0" dirty="0"/>
          </a:p>
          <a:p>
            <a:pPr>
              <a:defRPr>
                <a:latin typeface="Source Sans Pro Bold"/>
                <a:ea typeface="Source Sans Pro Bold"/>
                <a:cs typeface="Source Sans Pro Bold"/>
                <a:sym typeface="Source Sans Pro Bold"/>
              </a:defRPr>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6"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 name="Subtitle 5">
            <a:extLst>
              <a:ext uri="{FF2B5EF4-FFF2-40B4-BE49-F238E27FC236}">
                <a16:creationId xmlns:a16="http://schemas.microsoft.com/office/drawing/2014/main" id="{B56F8361-D508-9D7A-F222-083556F3C6B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245CDA3-6426-25C4-4D29-B77B6F654D09}"/>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5" name="Slide Number">
            <a:extLst>
              <a:ext uri="{FF2B5EF4-FFF2-40B4-BE49-F238E27FC236}">
                <a16:creationId xmlns:a16="http://schemas.microsoft.com/office/drawing/2014/main" id="{6BD13F3C-BBD2-F1ED-3927-5CEFBF707A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19CA2F35-596F-409E-8939-89B3CBE642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C53359D6-4EA7-45C9-A972-705741960317}"/>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ubtitle 5">
            <a:extLst>
              <a:ext uri="{FF2B5EF4-FFF2-40B4-BE49-F238E27FC236}">
                <a16:creationId xmlns:a16="http://schemas.microsoft.com/office/drawing/2014/main" id="{17F408A8-930D-0961-9672-3D32C3C954F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C1EDC05-4466-1456-C788-AE93815051A7}"/>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365099E-FB43-A5D8-C9BF-9A03ADEBCA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9" name="Picture 8" descr="A picture containing text, font, graphics, logo&#10;&#10;Description automatically generated">
            <a:extLst>
              <a:ext uri="{FF2B5EF4-FFF2-40B4-BE49-F238E27FC236}">
                <a16:creationId xmlns:a16="http://schemas.microsoft.com/office/drawing/2014/main" id="{3EF4DB06-0FB5-4C57-8F61-CB63CC74BFC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0" name="Picture 9" descr="A logo of the united nations organization&#10;&#10;Description automatically generated with low confidence">
            <a:extLst>
              <a:ext uri="{FF2B5EF4-FFF2-40B4-BE49-F238E27FC236}">
                <a16:creationId xmlns:a16="http://schemas.microsoft.com/office/drawing/2014/main" id="{29E76D33-344C-4461-B850-C4B940C2221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9" name="TextBox 4"/>
          <p:cNvSpPr txBox="1"/>
          <p:nvPr/>
        </p:nvSpPr>
        <p:spPr>
          <a:xfrm>
            <a:off x="-9146" y="6972"/>
            <a:ext cx="5548832" cy="553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3000" b="1" dirty="0"/>
              <a:t>Clause de non-responsabilité</a:t>
            </a:r>
            <a:endParaRPr sz="3000" b="1" dirty="0"/>
          </a:p>
        </p:txBody>
      </p:sp>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54174F8-F172-B26E-1142-0FC8F9F8DAF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A4B2690-7293-A1E3-C7BA-A3C2C718DB2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7BFBF546-7692-FA65-A8C0-4175A102C7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C8571797-22E1-4FD4-8764-1EC31687CD3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9BE7F595-08EC-4B9E-A745-72AF063CF68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C377849-2A79-303F-2C89-D0B92E2BE85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BDBA4C3-DBA2-F41F-8142-5177DB50E7B1}"/>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3BB6574E-27B2-D1F2-CCC6-E06C579A92B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8FC6E1F2-10BA-772D-2418-B3D549E16C8B}"/>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3" name="Picture 12" descr="A picture containing text, font, graphics, screenshot&#10;&#10;Description automatically generated">
            <a:extLst>
              <a:ext uri="{FF2B5EF4-FFF2-40B4-BE49-F238E27FC236}">
                <a16:creationId xmlns:a16="http://schemas.microsoft.com/office/drawing/2014/main" id="{FA2DE168-77D9-4AB8-B340-01CD3D48437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FF30A43E-0512-41F3-A1C4-E3565DF3C13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B2302C-82E2-3245-1000-ACBF37C4878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607B316-D87D-D8B6-59C2-BEB9FEF8574C}"/>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69FFA5C5-EB36-2DC9-254A-D6F458BFB6D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C32A7D47-2F06-40F9-9D5D-44A0DC27608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2EE8D3CD-DDE5-451D-8BF6-A9492FC23F7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53"/>
            <a:ext cx="6451901" cy="824494"/>
          </a:xfrm>
          <a:prstGeom prst="rect">
            <a:avLst/>
          </a:prstGeom>
          <a:ln w="12700">
            <a:miter lim="400000"/>
          </a:ln>
        </p:spPr>
      </p:pic>
      <p:pic>
        <p:nvPicPr>
          <p:cNvPr id="2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Click to add text"/>
          <p:cNvSpPr txBox="1">
            <a:spLocks noGrp="1"/>
          </p:cNvSpPr>
          <p:nvPr>
            <p:ph type="title" hasCustomPrompt="1"/>
          </p:nvPr>
        </p:nvSpPr>
        <p:spPr>
          <a:xfrm>
            <a:off x="277824" y="-30963"/>
            <a:ext cx="3571875" cy="646113"/>
          </a:xfrm>
          <a:prstGeom prst="rect">
            <a:avLst/>
          </a:prstGeom>
        </p:spPr>
        <p:txBody>
          <a:body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E8B4413-5D7A-A652-DBE6-2C09812A435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D0998EC-49A7-947E-932D-337A8078AAC5}"/>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FCFED8F7-2AFB-0EC5-9B0D-7E3DB8FCB4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5C356902-6EAC-47D8-ACD6-127E45BCCB4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57935" y="-29716"/>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1161B9BF-4EE0-A7D6-B478-230D61C5A86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B1D79DB-BA5D-96DD-D60D-6F4A6110CD6D}"/>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2ED4559B-EE50-8405-4A0B-A009AC09CD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80A627F5-DC03-4529-BC2F-E86ECBA4E7F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6" y="-11679"/>
            <a:ext cx="9038001" cy="880764"/>
          </a:xfrm>
          <a:prstGeom prst="rect">
            <a:avLst/>
          </a:prstGeom>
          <a:ln w="12700">
            <a:miter lim="400000"/>
          </a:ln>
        </p:spPr>
      </p:pic>
      <p:sp>
        <p:nvSpPr>
          <p:cNvPr id="26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6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6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72" name="Click to add text"/>
          <p:cNvSpPr txBox="1">
            <a:spLocks noGrp="1"/>
          </p:cNvSpPr>
          <p:nvPr>
            <p:ph type="title" hasCustomPrompt="1"/>
          </p:nvPr>
        </p:nvSpPr>
        <p:spPr>
          <a:xfrm>
            <a:off x="297713" y="70581"/>
            <a:ext cx="3571875" cy="646114"/>
          </a:xfrm>
          <a:prstGeom prst="rect">
            <a:avLst/>
          </a:prstGeom>
        </p:spPr>
        <p:txBody>
          <a:bodyPr/>
          <a:lstStyle/>
          <a:p>
            <a:r>
              <a:t>Click to add text</a:t>
            </a:r>
          </a:p>
        </p:txBody>
      </p:sp>
      <p:sp>
        <p:nvSpPr>
          <p:cNvPr id="2" name="Subtitle 5">
            <a:extLst>
              <a:ext uri="{FF2B5EF4-FFF2-40B4-BE49-F238E27FC236}">
                <a16:creationId xmlns:a16="http://schemas.microsoft.com/office/drawing/2014/main" id="{928D320C-2EF2-748B-E98F-122D6FBDF3F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352FEAA-A923-A45C-D9E4-9B40D763DC81}"/>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54513D8E-4522-FD44-3892-E330797F012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63DC7F2B-679A-4F79-9AF6-EF61C65A9BE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sp>
        <p:nvSpPr>
          <p:cNvPr id="285"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Subtitle 5">
            <a:extLst>
              <a:ext uri="{FF2B5EF4-FFF2-40B4-BE49-F238E27FC236}">
                <a16:creationId xmlns:a16="http://schemas.microsoft.com/office/drawing/2014/main" id="{8A51E172-0CF1-C1AD-C2BF-7D47794898C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9F94C6B-1547-D1FC-79E8-123CC6F12335}"/>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EED792B1-231D-3CBC-22F2-384C1C92EBD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7C5707E2-C000-4521-AEFF-BC9806B26CB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EFF42A75-F24F-452D-840C-8D4C1F87FB5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181" y="6254737"/>
            <a:ext cx="816005" cy="53964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83FF05E-BA58-DD41-C5BA-EB67066CE66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7CD23DF-ADB3-D9B2-CBD9-B016AC73BC57}"/>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6F1416A2-58F4-6AAA-7C0E-76D8C4E302B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D8ED3773-89B8-4968-9397-E1F39CD3DAA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C28C29B6-8B10-4B96-9AD1-67F6520F3CD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374815" y="188639"/>
            <a:ext cx="3264195" cy="1932378"/>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4A17AC-7E96-1283-D9E9-BB06F810CA2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A84C0AA-8278-4F43-C31C-8A1507DECBB3}"/>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A319A189-B745-C47F-D6BC-2C720C6758E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8BEF9898-BD92-BD6C-42E3-5313B43B193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98DE5FA7-4493-4CCD-9DC6-40C31802EDD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FB94695C-7B1D-404C-A575-61986D0DA67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EB6B363-8497-73E0-B98E-34A92711E3C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828AB4C-B2FC-0FDA-03E9-0E0E585D7C0C}"/>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5FB228F5-1487-112D-9C8E-582CB1B8C68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E248F006-C1A1-097A-0DDF-5D1FAFEBA353}"/>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EF66E241-E8A1-7C1D-F32C-066497221E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37D92832-E3AD-42AE-88D0-8F91CB9E755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7CAF6E6-F8A0-448D-A0B4-FC35E35311E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ACDDE0A-56E5-1BBB-C667-810DC09AAD94}"/>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11DC0AA-AC96-C233-0E49-DEA48298E36D}"/>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6566AAD-6319-0AD5-F9B4-6590D6868B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6FC3E7F2-7EC4-18C3-123D-0E09FE812263}"/>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91BEEF58-D495-6012-805C-217F924865B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3B7081EC-316A-4321-A643-0823670368F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95759566-240E-4FA1-B751-5E1DC62216D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1499996-16E7-795E-EEE2-2AD83B9FA72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CB8AD3D-F025-7B19-1041-8BE4912353D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826DDAC8-68AC-CF3F-A317-A1C0F6A3FA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B51FB0B1-3865-2DE8-9B10-0DE585857C6E}"/>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56E6342C-BC97-B6F9-7219-09972AB007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C88833E4-5D41-4ED3-9FDF-C1C199FAE7B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DBC67876-F52D-4F81-BAFC-6AD935B2F75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31DDA4-C6C0-6C53-C38B-C8DC0D4B3E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D9B4695-3E06-1F04-BAB9-B9F6F8D3EDF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FF0C8954-9A04-33A9-E3D1-05421A673BE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1485A09A-F058-67CA-4068-69BA7DA9D633}"/>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5B0B1583-2DF8-ADB4-D53F-39896B6A291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4" name="Picture 13" descr="A picture containing text, font, graphics, screenshot&#10;&#10;Description automatically generated">
            <a:extLst>
              <a:ext uri="{FF2B5EF4-FFF2-40B4-BE49-F238E27FC236}">
                <a16:creationId xmlns:a16="http://schemas.microsoft.com/office/drawing/2014/main" id="{CF3D64A5-CD23-428E-B800-F8974CF5EB4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9971" y="115124"/>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BB5F3226-759F-40AA-A9CE-68B3C1623DE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E2D0B4A-A6BE-4554-368D-68BD63715DD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33324FD-2475-FF5A-9B4F-7B39A4EFEAD9}"/>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DBB0F99C-4C1B-43B3-6F7A-7220889E77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1" name="Picture 10" descr="A picture containing text, font, graphics, logo&#10;&#10;Description automatically generated">
            <a:extLst>
              <a:ext uri="{FF2B5EF4-FFF2-40B4-BE49-F238E27FC236}">
                <a16:creationId xmlns:a16="http://schemas.microsoft.com/office/drawing/2014/main" id="{4CDBE8D8-15BE-483E-8D56-0839D6D95A1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2" name="Picture 11" descr="A logo of the united nations organization&#10;&#10;Description automatically generated with low confidence">
            <a:extLst>
              <a:ext uri="{FF2B5EF4-FFF2-40B4-BE49-F238E27FC236}">
                <a16:creationId xmlns:a16="http://schemas.microsoft.com/office/drawing/2014/main" id="{99927032-C90C-4724-849A-D49F49AA96E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Subtitle 5"/>
          <p:cNvSpPr txBox="1"/>
          <p:nvPr/>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57776"/>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66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858DE3-6A95-22BB-4353-7F60A96CB3C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picture containing text, font, graphics, logo&#10;&#10;Description automatically generated">
            <a:extLst>
              <a:ext uri="{FF2B5EF4-FFF2-40B4-BE49-F238E27FC236}">
                <a16:creationId xmlns:a16="http://schemas.microsoft.com/office/drawing/2014/main" id="{3538C3E2-B578-449C-9E47-21B7C356973D}"/>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1173244" y="109973"/>
            <a:ext cx="917916" cy="822960"/>
          </a:xfrm>
          <a:prstGeom prst="rect">
            <a:avLst/>
          </a:prstGeom>
          <a:ln>
            <a:noFill/>
          </a:ln>
        </p:spPr>
      </p:pic>
      <p:pic>
        <p:nvPicPr>
          <p:cNvPr id="15" name="Picture 14" descr="A logo of the united nations organization&#10;&#10;Description automatically generated with low confidence">
            <a:extLst>
              <a:ext uri="{FF2B5EF4-FFF2-40B4-BE49-F238E27FC236}">
                <a16:creationId xmlns:a16="http://schemas.microsoft.com/office/drawing/2014/main" id="{8A7506B7-5EC0-4E60-ACD6-96DD274F59E9}"/>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85924" y="6191524"/>
            <a:ext cx="847351" cy="56036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 Id="rId5" Type="http://schemas.openxmlformats.org/officeDocument/2006/relationships/image" Target="../media/image25.png"/><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hyperlink" Target="https://apps.who.int/iris/bitstream/handle/10665/44779/9789242548204_fre.pdf?sequence=1" TargetMode="External"/><Relationship Id="rId7" Type="http://schemas.openxmlformats.org/officeDocument/2006/relationships/hyperlink" Target="https://www.samhsa.gov/resource/dbhis/samhsa-behavioral-health-disaster-response-mobile-app"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www.samhsa.gov/disaster-preparedness" TargetMode="External"/><Relationship Id="rId5" Type="http://schemas.openxmlformats.org/officeDocument/2006/relationships/hyperlink" Target="https://apps.who.int/iris/bitstream/handle/10665/139742/9789242548846_fre.pdf" TargetMode="External"/><Relationship Id="rId4" Type="http://schemas.openxmlformats.org/officeDocument/2006/relationships/hyperlink" Target="https://resourcecentre.savethechildren.net/fr/document/save-children-psychological-first-aid-training-manual-child-practitioners/"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hyperlink" Target="https://formation-benevoles.croix-rouge.fr/epsp1introduction/#/"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s://www.nctsn.org/resources/training"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p:nvPr/>
        </p:nvSpPr>
        <p:spPr>
          <a:xfrm>
            <a:off x="372863" y="312394"/>
            <a:ext cx="1522735"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0">
              <a:lnSpc>
                <a:spcPct val="90000"/>
              </a:lnSpc>
              <a:spcBef>
                <a:spcPts val="1000"/>
              </a:spcBef>
              <a:defRPr sz="4200">
                <a:solidFill>
                  <a:srgbClr val="FFFFFF"/>
                </a:solidFill>
                <a:latin typeface="Source Sans Pro Bold"/>
                <a:ea typeface="Source Sans Pro Bold"/>
                <a:cs typeface="Source Sans Pro Bold"/>
                <a:sym typeface="Source Sans Pro Bold"/>
              </a:defRPr>
            </a:lvl1pPr>
          </a:lstStyle>
          <a:p>
            <a:r>
              <a:rPr sz="4400" b="1" dirty="0"/>
              <a:t>B10.1</a:t>
            </a:r>
          </a:p>
        </p:txBody>
      </p:sp>
      <p:sp>
        <p:nvSpPr>
          <p:cNvPr id="298" name="TextBox 9"/>
          <p:cNvSpPr txBox="1"/>
          <p:nvPr/>
        </p:nvSpPr>
        <p:spPr>
          <a:xfrm>
            <a:off x="567709" y="4147146"/>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lang="fr-FR" dirty="0"/>
              <a:t>Nom de l’orateur</a:t>
            </a:r>
            <a:endParaRPr dirty="0"/>
          </a:p>
        </p:txBody>
      </p:sp>
      <p:sp>
        <p:nvSpPr>
          <p:cNvPr id="2" name="Szövegdoboz 1">
            <a:extLst>
              <a:ext uri="{FF2B5EF4-FFF2-40B4-BE49-F238E27FC236}">
                <a16:creationId xmlns:a16="http://schemas.microsoft.com/office/drawing/2014/main" id="{28B62F91-3872-1377-9093-8884837288D9}"/>
              </a:ext>
            </a:extLst>
          </p:cNvPr>
          <p:cNvSpPr txBox="1"/>
          <p:nvPr/>
        </p:nvSpPr>
        <p:spPr>
          <a:xfrm>
            <a:off x="372863" y="966986"/>
            <a:ext cx="6401563" cy="24775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lgn="l" eaLnBrk="1" hangingPunct="1">
              <a:buNone/>
            </a:pPr>
            <a:r>
              <a:rPr lang="fr-FR" sz="3000" b="1" dirty="0">
                <a:solidFill>
                  <a:schemeClr val="bg1"/>
                </a:solidFill>
                <a:latin typeface="+mn-lt"/>
                <a:cs typeface="Arial" charset="0"/>
              </a:rPr>
              <a:t>Premiers secours psychologiques :</a:t>
            </a:r>
          </a:p>
          <a:p>
            <a:pPr marL="0" indent="0" algn="l" eaLnBrk="1" hangingPunct="1">
              <a:buNone/>
            </a:pPr>
            <a:r>
              <a:rPr lang="fr-FR" sz="3000" b="1" dirty="0">
                <a:solidFill>
                  <a:schemeClr val="bg1"/>
                </a:solidFill>
                <a:latin typeface="+mn-lt"/>
                <a:cs typeface="Arial" charset="0"/>
              </a:rPr>
              <a:t>Aider les populations </a:t>
            </a:r>
          </a:p>
          <a:p>
            <a:pPr marL="0" indent="0" algn="l" eaLnBrk="1" hangingPunct="1">
              <a:buNone/>
            </a:pPr>
            <a:r>
              <a:rPr lang="fr-FR" sz="3000" b="1" dirty="0">
                <a:solidFill>
                  <a:schemeClr val="bg1"/>
                </a:solidFill>
                <a:latin typeface="+mn-lt"/>
                <a:cs typeface="Arial" charset="0"/>
              </a:rPr>
              <a:t>touchées et les intervenants </a:t>
            </a:r>
          </a:p>
          <a:p>
            <a:pPr marL="0" indent="0" algn="l" eaLnBrk="1" hangingPunct="1">
              <a:buNone/>
            </a:pPr>
            <a:r>
              <a:rPr lang="fr-FR" sz="3000" b="1" dirty="0">
                <a:solidFill>
                  <a:schemeClr val="bg1"/>
                </a:solidFill>
                <a:latin typeface="+mn-lt"/>
                <a:cs typeface="Arial" charset="0"/>
              </a:rPr>
              <a:t>lors d’urgences</a:t>
            </a:r>
            <a:endParaRPr lang="fr-FR" altLang="en-US" sz="3000" b="1" dirty="0">
              <a:solidFill>
                <a:schemeClr val="bg1"/>
              </a:solidFill>
              <a:latin typeface="+mn-lt"/>
              <a:cs typeface="Arial" charset="0"/>
            </a:endParaRPr>
          </a:p>
          <a:p>
            <a:pPr defTabSz="248815">
              <a:spcBef>
                <a:spcPts val="600"/>
              </a:spcBef>
              <a:defRPr sz="2752"/>
            </a:pPr>
            <a:endParaRPr kumimoji="0" lang="hu-HU" sz="3000" b="1"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Content Placeholder 2"/>
          <p:cNvSpPr txBox="1">
            <a:spLocks noGrp="1"/>
          </p:cNvSpPr>
          <p:nvPr>
            <p:ph type="body" idx="1"/>
          </p:nvPr>
        </p:nvSpPr>
        <p:spPr>
          <a:xfrm>
            <a:off x="1130570" y="2634168"/>
            <a:ext cx="9930859" cy="2761239"/>
          </a:xfrm>
          <a:prstGeom prst="rect">
            <a:avLst/>
          </a:prstGeom>
        </p:spPr>
        <p:txBody>
          <a:bodyPr>
            <a:noAutofit/>
          </a:bodyPr>
          <a:lstStyle/>
          <a:p>
            <a:pPr marL="457200" indent="-457200">
              <a:spcBef>
                <a:spcPts val="600"/>
              </a:spcBef>
              <a:buFont typeface="Arial" panose="020B0604020202020204" pitchFamily="34" charset="0"/>
              <a:buChar char="•"/>
            </a:pPr>
            <a:r>
              <a:rPr lang="fr-FR" dirty="0">
                <a:solidFill>
                  <a:schemeClr val="tx1"/>
                </a:solidFill>
              </a:rPr>
              <a:t>Une consultation professionnelle</a:t>
            </a:r>
          </a:p>
          <a:p>
            <a:pPr marL="457200" indent="-457200">
              <a:spcBef>
                <a:spcPts val="600"/>
              </a:spcBef>
              <a:buFont typeface="Arial" panose="020B0604020202020204" pitchFamily="34" charset="0"/>
              <a:buChar char="•"/>
            </a:pPr>
            <a:r>
              <a:rPr lang="fr-FR" dirty="0">
                <a:solidFill>
                  <a:schemeClr val="tx1"/>
                </a:solidFill>
              </a:rPr>
              <a:t>Une aide que seuls les professionnels peuvent apporter</a:t>
            </a:r>
          </a:p>
          <a:p>
            <a:pPr marL="457200" indent="-457200">
              <a:spcBef>
                <a:spcPts val="600"/>
              </a:spcBef>
              <a:buFont typeface="Arial" panose="020B0604020202020204" pitchFamily="34" charset="0"/>
              <a:buChar char="•"/>
            </a:pPr>
            <a:r>
              <a:rPr lang="fr-FR" dirty="0">
                <a:solidFill>
                  <a:schemeClr val="tx1"/>
                </a:solidFill>
              </a:rPr>
              <a:t>Un « débriefing psychologique »</a:t>
            </a:r>
          </a:p>
          <a:p>
            <a:pPr marL="457200" indent="-457200">
              <a:spcBef>
                <a:spcPts val="600"/>
              </a:spcBef>
              <a:buFont typeface="Arial" panose="020B0604020202020204" pitchFamily="34" charset="0"/>
              <a:buChar char="•"/>
            </a:pPr>
            <a:r>
              <a:rPr lang="fr-FR" dirty="0">
                <a:solidFill>
                  <a:schemeClr val="tx1"/>
                </a:solidFill>
              </a:rPr>
              <a:t>Il ne s’agit PAS de demander aux personnes d’analyser ce qui est arrivé ou de retrouver la chronologie des événements</a:t>
            </a:r>
          </a:p>
          <a:p>
            <a:pPr marL="457200" indent="-457200">
              <a:spcBef>
                <a:spcPts val="600"/>
              </a:spcBef>
              <a:buFont typeface="Arial" panose="020B0604020202020204" pitchFamily="34" charset="0"/>
              <a:buChar char="•"/>
            </a:pPr>
            <a:r>
              <a:rPr lang="fr-FR" dirty="0">
                <a:solidFill>
                  <a:schemeClr val="tx1"/>
                </a:solidFill>
              </a:rPr>
              <a:t>Il ne s’agit PAS de pousser les personnes à parler de ce qu’elles ressentent et de leurs réactions face à un événement.</a:t>
            </a:r>
          </a:p>
        </p:txBody>
      </p:sp>
      <p:sp>
        <p:nvSpPr>
          <p:cNvPr id="351" name="TextBox 3"/>
          <p:cNvSpPr txBox="1"/>
          <p:nvPr/>
        </p:nvSpPr>
        <p:spPr>
          <a:xfrm>
            <a:off x="1130570" y="1196751"/>
            <a:ext cx="8261823"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2800">
                <a:solidFill>
                  <a:srgbClr val="002060"/>
                </a:solidFill>
                <a:latin typeface="Source Sans Pro Bold"/>
                <a:ea typeface="Source Sans Pro Bold"/>
                <a:cs typeface="Source Sans Pro Bold"/>
                <a:sym typeface="Source Sans Pro Bold"/>
              </a:defRPr>
            </a:pPr>
            <a:r>
              <a:rPr lang="fr-FR" sz="2800" b="1" dirty="0">
                <a:solidFill>
                  <a:schemeClr val="accent3"/>
                </a:solidFill>
              </a:rPr>
              <a:t>Les Premiers Secours Psychologiques </a:t>
            </a:r>
            <a:r>
              <a:rPr lang="fr-FR" sz="2800" b="1" dirty="0">
                <a:solidFill>
                  <a:srgbClr val="C00000"/>
                </a:solidFill>
              </a:rPr>
              <a:t>ne sont PAS </a:t>
            </a:r>
            <a:endParaRPr b="1" dirty="0">
              <a:solidFill>
                <a:srgbClr val="C00000"/>
              </a:solidFill>
            </a:endParaRPr>
          </a:p>
        </p:txBody>
      </p:sp>
      <p:sp>
        <p:nvSpPr>
          <p:cNvPr id="2" name="Title 1">
            <a:extLst>
              <a:ext uri="{FF2B5EF4-FFF2-40B4-BE49-F238E27FC236}">
                <a16:creationId xmlns:a16="http://schemas.microsoft.com/office/drawing/2014/main" id="{099B2BEF-1395-0089-B72E-EB41D3474C05}"/>
              </a:ext>
            </a:extLst>
          </p:cNvPr>
          <p:cNvSpPr txBox="1">
            <a:spLocks/>
          </p:cNvSpPr>
          <p:nvPr/>
        </p:nvSpPr>
        <p:spPr>
          <a:xfrm>
            <a:off x="138856" y="49164"/>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fontScale="85000"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dirty="0">
                <a:solidFill>
                  <a:schemeClr val="bg1"/>
                </a:solidFill>
              </a:rPr>
              <a:t>Ce que les Premiers Secours Psychologiques ne sont PAS </a:t>
            </a:r>
            <a:endParaRPr lang="en-US" b="1" dirty="0">
              <a:solidFill>
                <a:schemeClr val="bg1"/>
              </a:solidFill>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Content Placeholder 2"/>
          <p:cNvSpPr txBox="1">
            <a:spLocks noGrp="1"/>
          </p:cNvSpPr>
          <p:nvPr>
            <p:ph type="body" idx="1"/>
          </p:nvPr>
        </p:nvSpPr>
        <p:spPr>
          <a:xfrm>
            <a:off x="4273551" y="1743075"/>
            <a:ext cx="7529515" cy="3871913"/>
          </a:xfrm>
          <a:prstGeom prst="rect">
            <a:avLst/>
          </a:prstGeom>
        </p:spPr>
        <p:txBody>
          <a:bodyPr>
            <a:normAutofit/>
          </a:bodyPr>
          <a:lstStyle/>
          <a:p>
            <a:pPr marL="0" indent="0">
              <a:buNone/>
            </a:pPr>
            <a:r>
              <a:rPr lang="fr-FR" dirty="0">
                <a:solidFill>
                  <a:schemeClr val="tx1"/>
                </a:solidFill>
              </a:rPr>
              <a:t>Les gens sont plus efficaces sur le long terme s’ils…</a:t>
            </a:r>
          </a:p>
          <a:p>
            <a:pPr marL="0" indent="0">
              <a:buNone/>
            </a:pPr>
            <a:endParaRPr lang="fr-FR" dirty="0">
              <a:solidFill>
                <a:schemeClr val="tx1"/>
              </a:solidFill>
            </a:endParaRPr>
          </a:p>
          <a:p>
            <a:pPr marL="342900" indent="-342900">
              <a:buFont typeface="Arial" panose="020B0604020202020204" pitchFamily="34" charset="0"/>
              <a:buChar char="•"/>
            </a:pPr>
            <a:r>
              <a:rPr lang="fr-FR" b="1" dirty="0">
                <a:solidFill>
                  <a:schemeClr val="tx1"/>
                </a:solidFill>
              </a:rPr>
              <a:t>Se sentent en sécurité</a:t>
            </a:r>
            <a:r>
              <a:rPr lang="fr-FR" dirty="0">
                <a:solidFill>
                  <a:schemeClr val="tx1"/>
                </a:solidFill>
              </a:rPr>
              <a:t>, se mettent en contact avec les autres, sont calmes et ont de l’espoir</a:t>
            </a:r>
          </a:p>
          <a:p>
            <a:pPr marL="342900" indent="-342900">
              <a:buFont typeface="Arial" panose="020B0604020202020204" pitchFamily="34" charset="0"/>
              <a:buChar char="•"/>
            </a:pPr>
            <a:r>
              <a:rPr lang="fr-FR" dirty="0">
                <a:solidFill>
                  <a:schemeClr val="tx1"/>
                </a:solidFill>
              </a:rPr>
              <a:t>Ont accès à un </a:t>
            </a:r>
            <a:r>
              <a:rPr lang="fr-FR" b="1" dirty="0">
                <a:solidFill>
                  <a:schemeClr val="tx1"/>
                </a:solidFill>
              </a:rPr>
              <a:t>soutien social, physique et psychologique</a:t>
            </a:r>
          </a:p>
          <a:p>
            <a:pPr marL="342900" indent="-342900">
              <a:buFont typeface="Arial" panose="020B0604020202020204" pitchFamily="34" charset="0"/>
              <a:buChar char="•"/>
            </a:pPr>
            <a:r>
              <a:rPr lang="fr-FR" dirty="0">
                <a:solidFill>
                  <a:schemeClr val="tx1"/>
                </a:solidFill>
              </a:rPr>
              <a:t>Peuvent s’en sortir en étant capables de </a:t>
            </a:r>
            <a:r>
              <a:rPr lang="fr-FR" b="1" dirty="0">
                <a:solidFill>
                  <a:schemeClr val="tx1"/>
                </a:solidFill>
              </a:rPr>
              <a:t>s’entraider</a:t>
            </a:r>
          </a:p>
          <a:p>
            <a:endParaRPr dirty="0">
              <a:solidFill>
                <a:schemeClr val="tx1"/>
              </a:solidFill>
              <a:latin typeface="Source Sans Pro Bold"/>
              <a:ea typeface="Source Sans Pro Bold"/>
              <a:cs typeface="Source Sans Pro Bold"/>
              <a:sym typeface="Source Sans Pro Bold"/>
            </a:endParaRPr>
          </a:p>
        </p:txBody>
      </p:sp>
      <p:sp>
        <p:nvSpPr>
          <p:cNvPr id="2" name="Google Shape;307;p8">
            <a:extLst>
              <a:ext uri="{FF2B5EF4-FFF2-40B4-BE49-F238E27FC236}">
                <a16:creationId xmlns:a16="http://schemas.microsoft.com/office/drawing/2014/main" id="{7FAFB023-F290-125E-5153-8847567BE146}"/>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Pourquoi dispenser des PSP</a:t>
            </a:r>
            <a:r>
              <a:rPr lang="hu-HU" b="1" dirty="0"/>
              <a: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Content Placeholder 2"/>
          <p:cNvSpPr txBox="1">
            <a:spLocks noGrp="1"/>
          </p:cNvSpPr>
          <p:nvPr>
            <p:ph type="body" idx="1"/>
          </p:nvPr>
        </p:nvSpPr>
        <p:spPr>
          <a:xfrm>
            <a:off x="4273551" y="1693209"/>
            <a:ext cx="7529515" cy="4579004"/>
          </a:xfrm>
          <a:prstGeom prst="rect">
            <a:avLst/>
          </a:prstGeom>
        </p:spPr>
        <p:txBody>
          <a:bodyPr>
            <a:normAutofit lnSpcReduction="10000"/>
          </a:bodyPr>
          <a:lstStyle/>
          <a:p>
            <a:pPr>
              <a:spcBef>
                <a:spcPts val="1200"/>
              </a:spcBef>
            </a:pPr>
            <a:r>
              <a:rPr lang="fr-FR" sz="2900" b="1" dirty="0">
                <a:solidFill>
                  <a:srgbClr val="C00000"/>
                </a:solidFill>
              </a:rPr>
              <a:t>Personnes en grande détresse </a:t>
            </a:r>
            <a:r>
              <a:rPr lang="fr-FR" sz="2900" dirty="0">
                <a:solidFill>
                  <a:schemeClr val="tx1"/>
                </a:solidFill>
              </a:rPr>
              <a:t>qui viennent d’être confrontées à une situation de crise grave.</a:t>
            </a:r>
          </a:p>
          <a:p>
            <a:pPr>
              <a:spcBef>
                <a:spcPts val="1200"/>
              </a:spcBef>
            </a:pPr>
            <a:r>
              <a:rPr lang="fr-FR" sz="2900" dirty="0">
                <a:solidFill>
                  <a:schemeClr val="tx1"/>
                </a:solidFill>
              </a:rPr>
              <a:t>Aussi bien destinés aux enfants qu’aux adultes</a:t>
            </a:r>
          </a:p>
          <a:p>
            <a:pPr>
              <a:spcBef>
                <a:spcPts val="1200"/>
              </a:spcBef>
            </a:pPr>
            <a:r>
              <a:rPr lang="fr-FR" sz="2900" dirty="0">
                <a:solidFill>
                  <a:schemeClr val="tx1"/>
                </a:solidFill>
              </a:rPr>
              <a:t>Toutes les personnes qui ont vécu une situation de crise n’auront pas besoin de PSP ni n’en solliciteront.</a:t>
            </a:r>
          </a:p>
          <a:p>
            <a:pPr>
              <a:spcBef>
                <a:spcPts val="1200"/>
              </a:spcBef>
            </a:pPr>
            <a:endParaRPr lang="fr-FR" sz="2900" dirty="0">
              <a:solidFill>
                <a:schemeClr val="tx1"/>
              </a:solidFill>
            </a:endParaRPr>
          </a:p>
          <a:p>
            <a:pPr lvl="1"/>
            <a:r>
              <a:rPr lang="fr-FR" sz="2400" b="1" dirty="0">
                <a:solidFill>
                  <a:srgbClr val="C00000"/>
                </a:solidFill>
              </a:rPr>
              <a:t>N’imposez pas votre aide </a:t>
            </a:r>
            <a:r>
              <a:rPr lang="fr-FR" sz="2400" dirty="0">
                <a:solidFill>
                  <a:schemeClr val="tx1"/>
                </a:solidFill>
              </a:rPr>
              <a:t>aux personnes qui ne le souhaitent pas, mais restez à la disposition des personnes qui peuvent solliciter un soutien.</a:t>
            </a:r>
          </a:p>
          <a:p>
            <a:pPr>
              <a:spcBef>
                <a:spcPts val="1200"/>
              </a:spcBef>
              <a:defRPr>
                <a:solidFill>
                  <a:srgbClr val="C00000"/>
                </a:solidFill>
                <a:latin typeface="Source Sans Pro Bold"/>
                <a:ea typeface="Source Sans Pro Bold"/>
                <a:cs typeface="Source Sans Pro Bold"/>
                <a:sym typeface="Source Sans Pro Bold"/>
              </a:defRPr>
            </a:pPr>
            <a:endParaRPr dirty="0">
              <a:solidFill>
                <a:schemeClr val="tx1"/>
              </a:solidFill>
              <a:latin typeface="+mn-lt"/>
              <a:ea typeface="+mn-ea"/>
              <a:cs typeface="+mn-cs"/>
              <a:sym typeface="Source Sans Pro Regular"/>
            </a:endParaRPr>
          </a:p>
        </p:txBody>
      </p:sp>
      <p:sp>
        <p:nvSpPr>
          <p:cNvPr id="2" name="Google Shape;307;p8">
            <a:extLst>
              <a:ext uri="{FF2B5EF4-FFF2-40B4-BE49-F238E27FC236}">
                <a16:creationId xmlns:a16="http://schemas.microsoft.com/office/drawing/2014/main" id="{80479CC8-AD75-6B0B-AE56-91E3DB4DCB99}"/>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Qui peut recevoir des PSP</a:t>
            </a:r>
            <a:r>
              <a:rPr lang="hu-HU" b="1" dirty="0"/>
              <a:t>?</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Content Placeholder 2"/>
          <p:cNvSpPr txBox="1">
            <a:spLocks noGrp="1"/>
          </p:cNvSpPr>
          <p:nvPr>
            <p:ph type="body" idx="1"/>
          </p:nvPr>
        </p:nvSpPr>
        <p:spPr>
          <a:xfrm>
            <a:off x="4273551" y="2514394"/>
            <a:ext cx="7529515" cy="1829213"/>
          </a:xfrm>
          <a:prstGeom prst="rect">
            <a:avLst/>
          </a:prstGeom>
        </p:spPr>
        <p:txBody>
          <a:bodyPr/>
          <a:lstStyle/>
          <a:p>
            <a:pPr marL="342900" indent="-342900">
              <a:buFont typeface="Arial" panose="020B0604020202020204" pitchFamily="34" charset="0"/>
              <a:buChar char="•"/>
            </a:pPr>
            <a:r>
              <a:rPr lang="fr-FR" sz="2400" dirty="0">
                <a:solidFill>
                  <a:schemeClr val="tx1"/>
                </a:solidFill>
              </a:rPr>
              <a:t>Les personnes qui sont si bouleversées </a:t>
            </a:r>
            <a:r>
              <a:rPr lang="fr-FR" sz="2400" b="1" dirty="0">
                <a:solidFill>
                  <a:srgbClr val="C00000"/>
                </a:solidFill>
              </a:rPr>
              <a:t>qu’elles ne peuvent pas prendre soin d’elles-mêmes, ni de leurs enfants</a:t>
            </a:r>
          </a:p>
          <a:p>
            <a:pPr marL="342900" indent="-342900">
              <a:buFont typeface="Arial" panose="020B0604020202020204" pitchFamily="34" charset="0"/>
              <a:buChar char="•"/>
            </a:pPr>
            <a:r>
              <a:rPr lang="fr-FR" sz="2400" dirty="0">
                <a:solidFill>
                  <a:schemeClr val="tx1"/>
                </a:solidFill>
              </a:rPr>
              <a:t>Les personnes qui </a:t>
            </a:r>
            <a:r>
              <a:rPr lang="fr-FR" sz="2400" b="1" dirty="0">
                <a:solidFill>
                  <a:srgbClr val="C00000"/>
                </a:solidFill>
              </a:rPr>
              <a:t>peuvent se faire du mal</a:t>
            </a:r>
          </a:p>
          <a:p>
            <a:pPr marL="342900" indent="-342900">
              <a:buFont typeface="Arial" panose="020B0604020202020204" pitchFamily="34" charset="0"/>
              <a:buChar char="•"/>
            </a:pPr>
            <a:r>
              <a:rPr lang="fr-FR" sz="2400" dirty="0">
                <a:solidFill>
                  <a:schemeClr val="tx1"/>
                </a:solidFill>
              </a:rPr>
              <a:t>Les personnes qui </a:t>
            </a:r>
            <a:r>
              <a:rPr lang="fr-FR" sz="2400" b="1" dirty="0">
                <a:solidFill>
                  <a:srgbClr val="C00000"/>
                </a:solidFill>
              </a:rPr>
              <a:t>peuvent faire du mal aux autres.</a:t>
            </a:r>
          </a:p>
          <a:p>
            <a:endParaRPr dirty="0">
              <a:solidFill>
                <a:schemeClr val="tx1"/>
              </a:solidFill>
            </a:endParaRPr>
          </a:p>
        </p:txBody>
      </p:sp>
      <p:sp>
        <p:nvSpPr>
          <p:cNvPr id="2" name="Google Shape;307;p8">
            <a:extLst>
              <a:ext uri="{FF2B5EF4-FFF2-40B4-BE49-F238E27FC236}">
                <a16:creationId xmlns:a16="http://schemas.microsoft.com/office/drawing/2014/main" id="{BE893CBB-7DAF-8F31-81B5-59528E306C71}"/>
              </a:ext>
            </a:extLst>
          </p:cNvPr>
          <p:cNvSpPr txBox="1">
            <a:spLocks/>
          </p:cNvSpPr>
          <p:nvPr/>
        </p:nvSpPr>
        <p:spPr>
          <a:xfrm>
            <a:off x="388936" y="1173240"/>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dirty="0">
                <a:solidFill>
                  <a:schemeClr val="bg1"/>
                </a:solidFill>
              </a:rPr>
              <a:t>Qui a besoin d’un soutien plus poussé que les seuls PSP ?</a:t>
            </a:r>
            <a:endParaRPr lang="hu-HU" b="1" dirty="0">
              <a:solidFill>
                <a:schemeClr val="bg1"/>
              </a:solidFill>
            </a:endParaRPr>
          </a:p>
        </p:txBody>
      </p:sp>
      <p:sp>
        <p:nvSpPr>
          <p:cNvPr id="6" name="Rounded Rectangle 3">
            <a:extLst>
              <a:ext uri="{FF2B5EF4-FFF2-40B4-BE49-F238E27FC236}">
                <a16:creationId xmlns:a16="http://schemas.microsoft.com/office/drawing/2014/main" id="{FA71EA8E-1957-02C8-1853-29E933E81373}"/>
              </a:ext>
            </a:extLst>
          </p:cNvPr>
          <p:cNvSpPr/>
          <p:nvPr/>
        </p:nvSpPr>
        <p:spPr>
          <a:xfrm flipV="1">
            <a:off x="388936" y="2171679"/>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Content Placeholder 2"/>
          <p:cNvSpPr txBox="1">
            <a:spLocks noGrp="1"/>
          </p:cNvSpPr>
          <p:nvPr>
            <p:ph type="body" idx="1"/>
          </p:nvPr>
        </p:nvSpPr>
        <p:spPr>
          <a:xfrm>
            <a:off x="4273551" y="2519039"/>
            <a:ext cx="7529515" cy="1819922"/>
          </a:xfrm>
          <a:prstGeom prst="rect">
            <a:avLst/>
          </a:prstGeom>
        </p:spPr>
        <p:txBody>
          <a:bodyPr>
            <a:normAutofit/>
          </a:bodyPr>
          <a:lstStyle/>
          <a:p>
            <a:r>
              <a:rPr lang="fr-FR" b="1" dirty="0">
                <a:solidFill>
                  <a:srgbClr val="C00000"/>
                </a:solidFill>
              </a:rPr>
              <a:t>Dès le premier contact </a:t>
            </a:r>
            <a:r>
              <a:rPr lang="fr-FR" dirty="0">
                <a:solidFill>
                  <a:schemeClr val="tx1"/>
                </a:solidFill>
              </a:rPr>
              <a:t>avec les personnes en détresse et généralement tout de suite après un événement, ou parfois quelques jours ou quelques semaines plus tard.</a:t>
            </a:r>
          </a:p>
          <a:p>
            <a:endParaRPr dirty="0">
              <a:solidFill>
                <a:schemeClr val="tx1"/>
              </a:solidFill>
              <a:latin typeface="+mn-lt"/>
              <a:ea typeface="+mn-ea"/>
              <a:cs typeface="+mn-cs"/>
              <a:sym typeface="Source Sans Pro Regular"/>
            </a:endParaRPr>
          </a:p>
        </p:txBody>
      </p:sp>
      <p:sp>
        <p:nvSpPr>
          <p:cNvPr id="2" name="Google Shape;307;p8">
            <a:extLst>
              <a:ext uri="{FF2B5EF4-FFF2-40B4-BE49-F238E27FC236}">
                <a16:creationId xmlns:a16="http://schemas.microsoft.com/office/drawing/2014/main" id="{0D801747-DC9A-B9D4-80BD-75F8B304BFF4}"/>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Quand</a:t>
            </a:r>
            <a:r>
              <a:rPr lang="en-US" b="1" dirty="0"/>
              <a:t> les PSP </a:t>
            </a:r>
            <a:r>
              <a:rPr lang="en-US" b="1" dirty="0" err="1"/>
              <a:t>peuvent-ils</a:t>
            </a:r>
            <a:r>
              <a:rPr lang="en-US" b="1" dirty="0"/>
              <a:t> </a:t>
            </a:r>
            <a:r>
              <a:rPr lang="en-US" b="1" dirty="0" err="1"/>
              <a:t>être</a:t>
            </a:r>
            <a:r>
              <a:rPr lang="en-US" b="1" dirty="0"/>
              <a:t> </a:t>
            </a:r>
            <a:r>
              <a:rPr lang="en-US" b="1" dirty="0" err="1"/>
              <a:t>dispensés</a:t>
            </a:r>
            <a:r>
              <a:rPr lang="en-US" b="1" dirty="0"/>
              <a:t>?</a:t>
            </a:r>
            <a:endParaRPr lang="hu-HU" b="1"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itle 1"/>
          <p:cNvSpPr txBox="1">
            <a:spLocks noGrp="1"/>
          </p:cNvSpPr>
          <p:nvPr>
            <p:ph type="title"/>
          </p:nvPr>
        </p:nvSpPr>
        <p:spPr>
          <a:xfrm>
            <a:off x="4423608" y="3062127"/>
            <a:ext cx="6677780" cy="2211210"/>
          </a:xfrm>
          <a:prstGeom prst="rect">
            <a:avLst/>
          </a:prstGeom>
        </p:spPr>
        <p:txBody>
          <a:bodyPr>
            <a:noAutofit/>
          </a:bodyPr>
          <a:lstStyle/>
          <a:p>
            <a:pPr lvl="1" defTabSz="777240">
              <a:lnSpc>
                <a:spcPct val="100000"/>
              </a:lnSpc>
              <a:defRPr sz="2380">
                <a:solidFill>
                  <a:srgbClr val="C00000"/>
                </a:solidFill>
              </a:defRPr>
            </a:pPr>
            <a:r>
              <a:rPr lang="fr-FR" sz="2800" b="1" dirty="0">
                <a:solidFill>
                  <a:srgbClr val="C00000"/>
                </a:solidFill>
              </a:rPr>
              <a:t>Comment allez-vous l’approcher ? </a:t>
            </a:r>
            <a:br>
              <a:rPr lang="fr-FR" sz="2800" b="1" dirty="0">
                <a:solidFill>
                  <a:srgbClr val="C00000"/>
                </a:solidFill>
              </a:rPr>
            </a:br>
            <a:br>
              <a:rPr lang="fr-FR" sz="2800" b="1" dirty="0">
                <a:solidFill>
                  <a:srgbClr val="C00000"/>
                </a:solidFill>
              </a:rPr>
            </a:br>
            <a:r>
              <a:rPr lang="fr-FR" sz="2800" b="1" dirty="0">
                <a:solidFill>
                  <a:srgbClr val="C00000"/>
                </a:solidFill>
              </a:rPr>
              <a:t>Quelles attitudes allez-vous adopter ? </a:t>
            </a:r>
            <a:br>
              <a:rPr lang="fr-FR" sz="2800" b="1" dirty="0">
                <a:solidFill>
                  <a:srgbClr val="C00000"/>
                </a:solidFill>
              </a:rPr>
            </a:br>
            <a:br>
              <a:rPr lang="fr-FR" sz="2800" b="1" dirty="0">
                <a:solidFill>
                  <a:srgbClr val="C00000"/>
                </a:solidFill>
              </a:rPr>
            </a:br>
            <a:r>
              <a:rPr lang="fr-FR" sz="2800" b="1" dirty="0">
                <a:solidFill>
                  <a:srgbClr val="C00000"/>
                </a:solidFill>
              </a:rPr>
              <a:t>Qu’allez-vous lui dire ?</a:t>
            </a:r>
            <a:endParaRPr sz="2800" b="1" dirty="0">
              <a:solidFill>
                <a:srgbClr val="C00000"/>
              </a:solidFill>
            </a:endParaRPr>
          </a:p>
        </p:txBody>
      </p:sp>
      <p:sp>
        <p:nvSpPr>
          <p:cNvPr id="377" name="Content Placeholder 2"/>
          <p:cNvSpPr txBox="1">
            <a:spLocks noGrp="1"/>
          </p:cNvSpPr>
          <p:nvPr>
            <p:ph type="body" sz="half" idx="1"/>
          </p:nvPr>
        </p:nvSpPr>
        <p:spPr>
          <a:xfrm>
            <a:off x="4273550" y="1421997"/>
            <a:ext cx="7070725" cy="1268272"/>
          </a:xfrm>
          <a:prstGeom prst="rect">
            <a:avLst/>
          </a:prstGeom>
        </p:spPr>
        <p:txBody>
          <a:bodyPr/>
          <a:lstStyle/>
          <a:p>
            <a:r>
              <a:rPr lang="fr-FR" sz="2400" dirty="0">
                <a:solidFill>
                  <a:schemeClr val="tx1"/>
                </a:solidFill>
              </a:rPr>
              <a:t>Vous rencontrez une femme en détresse, son mari a été admis dans un établissement de soins de santé pour une maladie qui est souvent mortelle</a:t>
            </a:r>
            <a:r>
              <a:rPr lang="en-US" sz="2400" dirty="0">
                <a:solidFill>
                  <a:schemeClr val="tx1"/>
                </a:solidFill>
              </a:rPr>
              <a:t>.</a:t>
            </a:r>
          </a:p>
          <a:p>
            <a:endParaRPr dirty="0">
              <a:solidFill>
                <a:schemeClr val="tx1"/>
              </a:solidFill>
            </a:endParaRPr>
          </a:p>
        </p:txBody>
      </p:sp>
      <p:sp>
        <p:nvSpPr>
          <p:cNvPr id="2" name="Google Shape;307;p8">
            <a:extLst>
              <a:ext uri="{FF2B5EF4-FFF2-40B4-BE49-F238E27FC236}">
                <a16:creationId xmlns:a16="http://schemas.microsoft.com/office/drawing/2014/main" id="{4201143D-DA33-0D44-A9ED-1D5752C2BE35}"/>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Travail </a:t>
            </a:r>
            <a:r>
              <a:rPr lang="en-US" b="1" dirty="0" err="1"/>
              <a:t>en</a:t>
            </a:r>
            <a:r>
              <a:rPr lang="en-US" b="1" dirty="0"/>
              <a:t> </a:t>
            </a:r>
            <a:r>
              <a:rPr lang="en-US" b="1" dirty="0" err="1"/>
              <a:t>groupe</a:t>
            </a:r>
            <a:r>
              <a:rPr lang="en-US" b="1" dirty="0"/>
              <a:t>: </a:t>
            </a:r>
          </a:p>
          <a:p>
            <a:pPr hangingPunct="1"/>
            <a:r>
              <a:rPr lang="en-US" b="1" dirty="0" err="1"/>
              <a:t>Scénario</a:t>
            </a:r>
            <a:endParaRPr lang="en-US" b="1"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Text Placeholder 2"/>
          <p:cNvSpPr txBox="1">
            <a:spLocks noGrp="1"/>
          </p:cNvSpPr>
          <p:nvPr>
            <p:ph type="body" idx="1"/>
          </p:nvPr>
        </p:nvSpPr>
        <p:spPr>
          <a:xfrm>
            <a:off x="1984916" y="1677724"/>
            <a:ext cx="8222168" cy="3502553"/>
          </a:xfrm>
          <a:prstGeom prst="rect">
            <a:avLst/>
          </a:prstGeom>
        </p:spPr>
        <p:txBody>
          <a:bodyPr>
            <a:normAutofit lnSpcReduction="10000"/>
          </a:bodyPr>
          <a:lstStyle/>
          <a:p>
            <a:pPr marL="285750" indent="-285750">
              <a:spcBef>
                <a:spcPts val="600"/>
              </a:spcBef>
              <a:buFont typeface="Arial" panose="020B0604020202020204" pitchFamily="34" charset="0"/>
              <a:buChar char="•"/>
            </a:pPr>
            <a:r>
              <a:rPr lang="fr-FR" sz="2400" dirty="0">
                <a:solidFill>
                  <a:schemeClr val="tx1"/>
                </a:solidFill>
              </a:rPr>
              <a:t>Saluez-la avec respect, présentez-vous en indiquant votre nom et le rôle qui est le vôtre, trouvez un endroit tranquille pour parler (si possible).</a:t>
            </a:r>
          </a:p>
          <a:p>
            <a:pPr marL="285750" indent="-285750">
              <a:spcBef>
                <a:spcPts val="600"/>
              </a:spcBef>
              <a:buFont typeface="Arial" panose="020B0604020202020204" pitchFamily="34" charset="0"/>
              <a:buChar char="•"/>
            </a:pPr>
            <a:r>
              <a:rPr lang="fr-FR" sz="2400" dirty="0">
                <a:solidFill>
                  <a:schemeClr val="tx1"/>
                </a:solidFill>
              </a:rPr>
              <a:t>Soyez prêt à l'écouter et à accepter ses craintes et ses préoccupations (Ne pensez PAS les connaître à l’avance).</a:t>
            </a:r>
          </a:p>
          <a:p>
            <a:pPr marL="285750" indent="-285750">
              <a:spcBef>
                <a:spcPts val="600"/>
              </a:spcBef>
              <a:buFont typeface="Arial" panose="020B0604020202020204" pitchFamily="34" charset="0"/>
              <a:buChar char="•"/>
            </a:pPr>
            <a:r>
              <a:rPr lang="fr-FR" sz="2400" dirty="0">
                <a:solidFill>
                  <a:schemeClr val="tx1"/>
                </a:solidFill>
              </a:rPr>
              <a:t>Faites des promesses réalistes (évitez les fausses attentes).</a:t>
            </a:r>
          </a:p>
          <a:p>
            <a:pPr marL="285750" indent="-285750">
              <a:spcBef>
                <a:spcPts val="600"/>
              </a:spcBef>
              <a:buFont typeface="Arial" panose="020B0604020202020204" pitchFamily="34" charset="0"/>
              <a:buChar char="•"/>
            </a:pPr>
            <a:r>
              <a:rPr lang="fr-FR" sz="2400" dirty="0">
                <a:solidFill>
                  <a:schemeClr val="tx1"/>
                </a:solidFill>
              </a:rPr>
              <a:t>Renseignez-vous sur le soutien social et pratique dont elle peut bénéficier.</a:t>
            </a:r>
          </a:p>
          <a:p>
            <a:pPr marL="285750" indent="-285750">
              <a:spcBef>
                <a:spcPts val="600"/>
              </a:spcBef>
              <a:buFont typeface="Arial" panose="020B0604020202020204" pitchFamily="34" charset="0"/>
              <a:buChar char="•"/>
            </a:pPr>
            <a:r>
              <a:rPr lang="fr-FR" sz="2400" dirty="0">
                <a:solidFill>
                  <a:schemeClr val="tx1"/>
                </a:solidFill>
              </a:rPr>
              <a:t>Fournir des informations sur les services disponibles.</a:t>
            </a:r>
          </a:p>
          <a:p>
            <a:pPr marL="285750" indent="-285750">
              <a:spcBef>
                <a:spcPts val="600"/>
              </a:spcBef>
              <a:buFont typeface="Arial" panose="020B0604020202020204" pitchFamily="34" charset="0"/>
              <a:buChar char="•"/>
            </a:pPr>
            <a:r>
              <a:rPr lang="fr-FR" sz="2400" dirty="0">
                <a:solidFill>
                  <a:schemeClr val="tx1"/>
                </a:solidFill>
              </a:rPr>
              <a:t>Prenez toutes les précautions de sécurité appropriées.</a:t>
            </a:r>
          </a:p>
          <a:p>
            <a:pPr marL="285750" indent="-285750">
              <a:spcBef>
                <a:spcPts val="600"/>
              </a:spcBef>
              <a:buClr>
                <a:schemeClr val="accent3"/>
              </a:buClr>
              <a:buSzPct val="100000"/>
              <a:buFont typeface="Arial"/>
              <a:buChar char="•"/>
            </a:pPr>
            <a:endParaRPr dirty="0">
              <a:solidFill>
                <a:schemeClr val="tx1"/>
              </a:solidFill>
            </a:endParaRPr>
          </a:p>
        </p:txBody>
      </p:sp>
      <p:sp>
        <p:nvSpPr>
          <p:cNvPr id="2" name="Title 1">
            <a:extLst>
              <a:ext uri="{FF2B5EF4-FFF2-40B4-BE49-F238E27FC236}">
                <a16:creationId xmlns:a16="http://schemas.microsoft.com/office/drawing/2014/main" id="{3C77A469-1744-972B-FFDC-64CD05C20743}"/>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Travail </a:t>
            </a:r>
            <a:r>
              <a:rPr lang="en-US" b="1" dirty="0" err="1"/>
              <a:t>en</a:t>
            </a:r>
            <a:r>
              <a:rPr lang="en-US" b="1" dirty="0"/>
              <a:t> </a:t>
            </a:r>
            <a:r>
              <a:rPr lang="en-US" b="1" dirty="0" err="1"/>
              <a:t>groupe</a:t>
            </a:r>
            <a:r>
              <a:rPr lang="en-US" b="1" dirty="0"/>
              <a:t> : discussion</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578DF-DEBD-3D58-653E-F8A945CD3018}"/>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2. Prendre </a:t>
            </a:r>
            <a:r>
              <a:rPr lang="en-US" b="1" dirty="0" err="1"/>
              <a:t>soin</a:t>
            </a:r>
            <a:r>
              <a:rPr lang="en-US" b="1" dirty="0"/>
              <a:t> de soi-</a:t>
            </a:r>
            <a:r>
              <a:rPr lang="en-US" b="1" dirty="0" err="1"/>
              <a:t>même</a:t>
            </a:r>
            <a:r>
              <a:rPr lang="en-US" b="1" dirty="0"/>
              <a:t> et de </a:t>
            </a:r>
            <a:r>
              <a:rPr lang="en-US" b="1" dirty="0" err="1"/>
              <a:t>ses</a:t>
            </a:r>
            <a:r>
              <a:rPr lang="en-US" b="1" dirty="0"/>
              <a:t> </a:t>
            </a:r>
            <a:r>
              <a:rPr lang="en-US" b="1" dirty="0" err="1"/>
              <a:t>collègues</a:t>
            </a:r>
            <a:endParaRPr lang="en-US"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Rectangle 3"/>
          <p:cNvSpPr txBox="1">
            <a:spLocks noGrp="1"/>
          </p:cNvSpPr>
          <p:nvPr>
            <p:ph type="body" sz="half" idx="1"/>
          </p:nvPr>
        </p:nvSpPr>
        <p:spPr>
          <a:xfrm>
            <a:off x="1127449" y="1500170"/>
            <a:ext cx="5299984" cy="3857660"/>
          </a:xfrm>
          <a:prstGeom prst="rect">
            <a:avLst/>
          </a:prstGeom>
        </p:spPr>
        <p:txBody>
          <a:bodyPr>
            <a:normAutofit lnSpcReduction="10000"/>
          </a:bodyPr>
          <a:lstStyle/>
          <a:p>
            <a:pPr eaLnBrk="1" hangingPunct="1">
              <a:lnSpc>
                <a:spcPct val="90000"/>
              </a:lnSpc>
              <a:buFontTx/>
              <a:buNone/>
            </a:pPr>
            <a:r>
              <a:rPr lang="fr-FR" sz="2400" i="1" dirty="0">
                <a:solidFill>
                  <a:schemeClr val="tx1"/>
                </a:solidFill>
              </a:rPr>
              <a:t>Une situation exceptionnelle occasionnant souffrance, peur et de nombreuses pertes en vie humaine et qui affaiblit le tissu social de la société.  </a:t>
            </a:r>
          </a:p>
          <a:p>
            <a:pPr eaLnBrk="1" hangingPunct="1">
              <a:lnSpc>
                <a:spcPct val="90000"/>
              </a:lnSpc>
              <a:buFontTx/>
              <a:buNone/>
            </a:pPr>
            <a:endParaRPr lang="fr-FR" sz="2400" dirty="0">
              <a:solidFill>
                <a:schemeClr val="tx1"/>
              </a:solidFill>
            </a:endParaRPr>
          </a:p>
          <a:p>
            <a:pPr eaLnBrk="1" hangingPunct="1">
              <a:lnSpc>
                <a:spcPct val="90000"/>
              </a:lnSpc>
              <a:buFontTx/>
              <a:buNone/>
            </a:pPr>
            <a:r>
              <a:rPr lang="fr-FR" sz="2400" dirty="0" err="1">
                <a:solidFill>
                  <a:schemeClr val="tx1"/>
                </a:solidFill>
              </a:rPr>
              <a:t>Posez-vous</a:t>
            </a:r>
            <a:r>
              <a:rPr lang="fr-FR" sz="2400" dirty="0">
                <a:solidFill>
                  <a:schemeClr val="tx1"/>
                </a:solidFill>
              </a:rPr>
              <a:t> les questions suivantes :</a:t>
            </a:r>
          </a:p>
          <a:p>
            <a:pPr marL="342900" indent="-342900" eaLnBrk="1" hangingPunct="1">
              <a:lnSpc>
                <a:spcPct val="90000"/>
              </a:lnSpc>
              <a:buFont typeface="Arial" panose="020B0604020202020204" pitchFamily="34" charset="0"/>
              <a:buChar char="•"/>
            </a:pPr>
            <a:r>
              <a:rPr lang="fr-FR" sz="2400" dirty="0">
                <a:solidFill>
                  <a:schemeClr val="tx1"/>
                </a:solidFill>
              </a:rPr>
              <a:t>Comment prendre soin de moi ?</a:t>
            </a:r>
          </a:p>
          <a:p>
            <a:pPr marL="342900" indent="-342900" eaLnBrk="1" hangingPunct="1">
              <a:lnSpc>
                <a:spcPct val="90000"/>
              </a:lnSpc>
              <a:buFont typeface="Arial" panose="020B0604020202020204" pitchFamily="34" charset="0"/>
              <a:buChar char="•"/>
            </a:pPr>
            <a:r>
              <a:rPr lang="fr-FR" sz="2400" dirty="0">
                <a:solidFill>
                  <a:schemeClr val="tx1"/>
                </a:solidFill>
              </a:rPr>
              <a:t>Que souhaiterais-je des autres si j’étais stressé/triste ?</a:t>
            </a:r>
          </a:p>
          <a:p>
            <a:pPr marL="342900" indent="-342900" eaLnBrk="1" hangingPunct="1">
              <a:lnSpc>
                <a:spcPct val="90000"/>
              </a:lnSpc>
              <a:buFont typeface="Arial" panose="020B0604020202020204" pitchFamily="34" charset="0"/>
              <a:buChar char="•"/>
            </a:pPr>
            <a:r>
              <a:rPr lang="fr-FR" sz="2400" dirty="0">
                <a:solidFill>
                  <a:schemeClr val="tx1"/>
                </a:solidFill>
              </a:rPr>
              <a:t>Comment les membres de l’équipe peuvent-ils s’épauler les uns les autres ?</a:t>
            </a:r>
          </a:p>
          <a:p>
            <a:pPr>
              <a:spcBef>
                <a:spcPts val="0"/>
              </a:spcBef>
            </a:pPr>
            <a:endParaRPr dirty="0">
              <a:solidFill>
                <a:schemeClr val="tx1"/>
              </a:solidFill>
            </a:endParaRPr>
          </a:p>
        </p:txBody>
      </p:sp>
      <p:pic>
        <p:nvPicPr>
          <p:cNvPr id="394" name="Content Placeholder 4" descr="Content Placeholder 4"/>
          <p:cNvPicPr>
            <a:picLocks noChangeAspect="1"/>
          </p:cNvPicPr>
          <p:nvPr/>
        </p:nvPicPr>
        <p:blipFill>
          <a:blip r:embed="rId2"/>
          <a:srcRect l="5384" r="5383"/>
          <a:stretch>
            <a:fillRect/>
          </a:stretch>
        </p:blipFill>
        <p:spPr>
          <a:xfrm>
            <a:off x="6808967" y="1076989"/>
            <a:ext cx="4038601" cy="4525963"/>
          </a:xfrm>
          <a:prstGeom prst="rect">
            <a:avLst/>
          </a:prstGeom>
          <a:ln w="12700">
            <a:miter lim="400000"/>
          </a:ln>
        </p:spPr>
      </p:pic>
      <p:sp>
        <p:nvSpPr>
          <p:cNvPr id="2" name="Title 1">
            <a:extLst>
              <a:ext uri="{FF2B5EF4-FFF2-40B4-BE49-F238E27FC236}">
                <a16:creationId xmlns:a16="http://schemas.microsoft.com/office/drawing/2014/main" id="{7A4FE4EF-2CD7-62A9-3F20-BDB08429D446}"/>
              </a:ext>
            </a:extLst>
          </p:cNvPr>
          <p:cNvSpPr txBox="1">
            <a:spLocks/>
          </p:cNvSpPr>
          <p:nvPr/>
        </p:nvSpPr>
        <p:spPr>
          <a:xfrm>
            <a:off x="138856" y="34876"/>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Prendre soin de soi</a:t>
            </a:r>
            <a:endParaRPr lang="en-US" b="1"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Rectangle 4"/>
          <p:cNvSpPr txBox="1">
            <a:spLocks noGrp="1"/>
          </p:cNvSpPr>
          <p:nvPr>
            <p:ph type="body" sz="half" idx="1"/>
          </p:nvPr>
        </p:nvSpPr>
        <p:spPr>
          <a:xfrm>
            <a:off x="5159895" y="1686601"/>
            <a:ext cx="5441200" cy="3484798"/>
          </a:xfrm>
          <a:prstGeom prst="rect">
            <a:avLst/>
          </a:prstGeom>
        </p:spPr>
        <p:txBody>
          <a:bodyPr/>
          <a:lstStyle/>
          <a:p>
            <a:pPr eaLnBrk="1" hangingPunct="1">
              <a:lnSpc>
                <a:spcPct val="90000"/>
              </a:lnSpc>
            </a:pPr>
            <a:r>
              <a:rPr lang="fr-FR" sz="2800" b="1" dirty="0">
                <a:solidFill>
                  <a:schemeClr val="tx1"/>
                </a:solidFill>
              </a:rPr>
              <a:t>Avant</a:t>
            </a:r>
            <a:r>
              <a:rPr lang="fr-FR" sz="2800" dirty="0">
                <a:solidFill>
                  <a:schemeClr val="tx1"/>
                </a:solidFill>
              </a:rPr>
              <a:t> une urgence :</a:t>
            </a:r>
          </a:p>
          <a:p>
            <a:pPr lvl="1" eaLnBrk="1" hangingPunct="1">
              <a:lnSpc>
                <a:spcPct val="90000"/>
              </a:lnSpc>
            </a:pPr>
            <a:r>
              <a:rPr lang="fr-FR" sz="2400" dirty="0">
                <a:solidFill>
                  <a:schemeClr val="tx1"/>
                </a:solidFill>
              </a:rPr>
              <a:t>Êtes-vous prêt à aider ?</a:t>
            </a:r>
          </a:p>
          <a:p>
            <a:pPr eaLnBrk="1" hangingPunct="1">
              <a:lnSpc>
                <a:spcPct val="90000"/>
              </a:lnSpc>
            </a:pPr>
            <a:r>
              <a:rPr lang="fr-FR" sz="2800" b="1" dirty="0">
                <a:solidFill>
                  <a:schemeClr val="tx1"/>
                </a:solidFill>
              </a:rPr>
              <a:t>Pendant</a:t>
            </a:r>
            <a:r>
              <a:rPr lang="fr-FR" sz="2800" dirty="0">
                <a:solidFill>
                  <a:schemeClr val="tx1"/>
                </a:solidFill>
              </a:rPr>
              <a:t> une urgence :</a:t>
            </a:r>
          </a:p>
          <a:p>
            <a:pPr lvl="1" eaLnBrk="1" hangingPunct="1">
              <a:lnSpc>
                <a:spcPct val="90000"/>
              </a:lnSpc>
            </a:pPr>
            <a:r>
              <a:rPr lang="fr-FR" sz="2400" dirty="0">
                <a:solidFill>
                  <a:schemeClr val="tx1"/>
                </a:solidFill>
              </a:rPr>
              <a:t>Comment rester en bonne santé sur le plan physique et émotionnel ?</a:t>
            </a:r>
          </a:p>
          <a:p>
            <a:pPr eaLnBrk="1" hangingPunct="1">
              <a:lnSpc>
                <a:spcPct val="90000"/>
              </a:lnSpc>
            </a:pPr>
            <a:r>
              <a:rPr lang="fr-FR" sz="2800" b="1" dirty="0">
                <a:solidFill>
                  <a:schemeClr val="tx1"/>
                </a:solidFill>
              </a:rPr>
              <a:t>Après</a:t>
            </a:r>
            <a:r>
              <a:rPr lang="fr-FR" sz="2800" dirty="0">
                <a:solidFill>
                  <a:schemeClr val="tx1"/>
                </a:solidFill>
              </a:rPr>
              <a:t> une urgence :</a:t>
            </a:r>
          </a:p>
          <a:p>
            <a:pPr lvl="1" eaLnBrk="1" hangingPunct="1">
              <a:lnSpc>
                <a:spcPct val="90000"/>
              </a:lnSpc>
            </a:pPr>
            <a:r>
              <a:rPr lang="fr-FR" sz="2400" dirty="0">
                <a:solidFill>
                  <a:schemeClr val="tx1"/>
                </a:solidFill>
              </a:rPr>
              <a:t>Comment prendre le temps de se reposer, de récupérer et de réfléchir?</a:t>
            </a:r>
          </a:p>
          <a:p>
            <a:pPr>
              <a:lnSpc>
                <a:spcPct val="110000"/>
              </a:lnSpc>
              <a:spcBef>
                <a:spcPts val="0"/>
              </a:spcBef>
            </a:pPr>
            <a:endParaRPr dirty="0"/>
          </a:p>
        </p:txBody>
      </p:sp>
      <p:pic>
        <p:nvPicPr>
          <p:cNvPr id="399" name="Content Placeholder 5" descr="Content Placeholder 5"/>
          <p:cNvPicPr>
            <a:picLocks noChangeAspect="1"/>
          </p:cNvPicPr>
          <p:nvPr/>
        </p:nvPicPr>
        <p:blipFill>
          <a:blip r:embed="rId3"/>
          <a:stretch>
            <a:fillRect/>
          </a:stretch>
        </p:blipFill>
        <p:spPr>
          <a:xfrm>
            <a:off x="1147173" y="1520825"/>
            <a:ext cx="3816351" cy="3816351"/>
          </a:xfrm>
          <a:prstGeom prst="rect">
            <a:avLst/>
          </a:prstGeom>
          <a:ln w="12700">
            <a:miter lim="400000"/>
          </a:ln>
        </p:spPr>
      </p:pic>
      <p:sp>
        <p:nvSpPr>
          <p:cNvPr id="2" name="Title 1">
            <a:extLst>
              <a:ext uri="{FF2B5EF4-FFF2-40B4-BE49-F238E27FC236}">
                <a16:creationId xmlns:a16="http://schemas.microsoft.com/office/drawing/2014/main" id="{B51F9830-CD48-D783-9ACC-1FB70C8C5B4B}"/>
              </a:ext>
            </a:extLst>
          </p:cNvPr>
          <p:cNvSpPr txBox="1">
            <a:spLocks/>
          </p:cNvSpPr>
          <p:nvPr/>
        </p:nvSpPr>
        <p:spPr>
          <a:xfrm>
            <a:off x="138856" y="6300"/>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Prendre </a:t>
            </a:r>
            <a:r>
              <a:rPr lang="en-US" b="1" dirty="0" err="1"/>
              <a:t>soin</a:t>
            </a:r>
            <a:r>
              <a:rPr lang="en-US" b="1" dirty="0"/>
              <a:t> de soi</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Google Shape;308;p8"/>
          <p:cNvSpPr txBox="1">
            <a:spLocks noGrp="1"/>
          </p:cNvSpPr>
          <p:nvPr>
            <p:ph type="body" idx="1"/>
          </p:nvPr>
        </p:nvSpPr>
        <p:spPr>
          <a:xfrm>
            <a:off x="4273551" y="1472087"/>
            <a:ext cx="7529515" cy="3913826"/>
          </a:xfrm>
          <a:prstGeom prst="rect">
            <a:avLst/>
          </a:prstGeom>
        </p:spPr>
        <p:txBody>
          <a:bodyPr lIns="0" tIns="0" rIns="0" bIns="0" anchor="t">
            <a:normAutofit lnSpcReduction="10000"/>
          </a:bodyPr>
          <a:lstStyle/>
          <a:p>
            <a:r>
              <a:rPr lang="fr-FR" dirty="0"/>
              <a:t>Cette ressource d'apprentissage fait partie du Kit de formation avancée pour les Equipes d’Intervention Rapide (KIF EIR) spécialement destiné aux membres des EIR.</a:t>
            </a:r>
          </a:p>
          <a:p>
            <a:endParaRPr lang="fr-FR" dirty="0"/>
          </a:p>
          <a:p>
            <a:r>
              <a:rPr lang="fr-FR" dirty="0"/>
              <a:t>Basé sur une approche tous risques, le programme vise à fournir aux membres des EIR les connaissances, compétences, attitudes avancées et les outils nécessaires pour détecter rapidement et répondre efficacement à un événement de santé publique.</a:t>
            </a:r>
          </a:p>
          <a:p>
            <a:endParaRPr lang="fr-FR" dirty="0"/>
          </a:p>
          <a:p>
            <a:r>
              <a:rPr lang="fr-FR" dirty="0"/>
              <a:t>Le KIF EIR est une composante du programme de formation des Equipes d’Intervention Rapide de l’OMS.</a:t>
            </a:r>
            <a:endParaRPr dirty="0"/>
          </a:p>
        </p:txBody>
      </p:sp>
      <p:sp>
        <p:nvSpPr>
          <p:cNvPr id="4" name="Google Shape;307;p8">
            <a:extLst>
              <a:ext uri="{FF2B5EF4-FFF2-40B4-BE49-F238E27FC236}">
                <a16:creationId xmlns:a16="http://schemas.microsoft.com/office/drawing/2014/main" id="{939C3FFA-E666-7019-6008-7F34764AC25E}"/>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ontent Placeholder 2"/>
          <p:cNvSpPr txBox="1">
            <a:spLocks noGrp="1"/>
          </p:cNvSpPr>
          <p:nvPr>
            <p:ph type="body" idx="1"/>
          </p:nvPr>
        </p:nvSpPr>
        <p:spPr>
          <a:xfrm>
            <a:off x="4273551" y="1963978"/>
            <a:ext cx="7529515" cy="2930044"/>
          </a:xfrm>
          <a:prstGeom prst="rect">
            <a:avLst/>
          </a:prstGeom>
        </p:spPr>
        <p:txBody>
          <a:bodyPr/>
          <a:lstStyle/>
          <a:p>
            <a:pPr marL="342900" indent="-342900">
              <a:buFont typeface="Arial" panose="020B0604020202020204" pitchFamily="34" charset="0"/>
              <a:buChar char="•"/>
            </a:pPr>
            <a:r>
              <a:rPr lang="fr-FR" sz="2400" dirty="0">
                <a:solidFill>
                  <a:schemeClr val="tx1"/>
                </a:solidFill>
              </a:rPr>
              <a:t>Recherchez des </a:t>
            </a:r>
            <a:r>
              <a:rPr lang="fr-FR" sz="2400" dirty="0">
                <a:solidFill>
                  <a:srgbClr val="C00000"/>
                </a:solidFill>
              </a:rPr>
              <a:t>informations</a:t>
            </a:r>
            <a:r>
              <a:rPr lang="fr-FR" sz="2400" dirty="0">
                <a:solidFill>
                  <a:schemeClr val="tx1"/>
                </a:solidFill>
              </a:rPr>
              <a:t> sur la situation actuelle et sur les rôles des différents intervenants</a:t>
            </a:r>
          </a:p>
          <a:p>
            <a:pPr marL="342900" indent="-342900">
              <a:buFont typeface="Arial" panose="020B0604020202020204" pitchFamily="34" charset="0"/>
              <a:buChar char="•"/>
            </a:pPr>
            <a:r>
              <a:rPr lang="fr-FR" sz="2400" dirty="0">
                <a:solidFill>
                  <a:schemeClr val="tx1"/>
                </a:solidFill>
              </a:rPr>
              <a:t>Tenez compte de </a:t>
            </a:r>
            <a:r>
              <a:rPr lang="fr-FR" sz="2400" dirty="0">
                <a:solidFill>
                  <a:srgbClr val="C00000"/>
                </a:solidFill>
              </a:rPr>
              <a:t>votre propre santé </a:t>
            </a:r>
            <a:r>
              <a:rPr lang="fr-FR" sz="2400" dirty="0">
                <a:solidFill>
                  <a:schemeClr val="tx1"/>
                </a:solidFill>
              </a:rPr>
              <a:t>et des facteurs de stress dans votre vie</a:t>
            </a:r>
          </a:p>
          <a:p>
            <a:pPr marL="342900" indent="-342900">
              <a:buFont typeface="Arial" panose="020B0604020202020204" pitchFamily="34" charset="0"/>
              <a:buChar char="•"/>
            </a:pPr>
            <a:r>
              <a:rPr lang="fr-FR" sz="2400" dirty="0">
                <a:solidFill>
                  <a:schemeClr val="tx1"/>
                </a:solidFill>
              </a:rPr>
              <a:t>Déterminez </a:t>
            </a:r>
            <a:r>
              <a:rPr lang="fr-FR" sz="2400" dirty="0">
                <a:solidFill>
                  <a:srgbClr val="C00000"/>
                </a:solidFill>
              </a:rPr>
              <a:t>honnêtement</a:t>
            </a:r>
            <a:r>
              <a:rPr lang="fr-FR" sz="2400" dirty="0">
                <a:solidFill>
                  <a:schemeClr val="tx1"/>
                </a:solidFill>
              </a:rPr>
              <a:t> si vous êtes prêt à aider dans la situation qui se présente</a:t>
            </a:r>
          </a:p>
          <a:p>
            <a:pPr marL="342900" indent="-342900">
              <a:buFont typeface="Arial" panose="020B0604020202020204" pitchFamily="34" charset="0"/>
              <a:buChar char="•"/>
            </a:pPr>
            <a:r>
              <a:rPr lang="fr-FR" sz="2400" dirty="0">
                <a:solidFill>
                  <a:schemeClr val="tx1"/>
                </a:solidFill>
              </a:rPr>
              <a:t>Assurez-vous de bien comprendre comment observer toutes les </a:t>
            </a:r>
            <a:r>
              <a:rPr lang="fr-FR" sz="2400" dirty="0">
                <a:solidFill>
                  <a:srgbClr val="C00000"/>
                </a:solidFill>
              </a:rPr>
              <a:t>mesures de sécurité </a:t>
            </a:r>
            <a:r>
              <a:rPr lang="fr-FR" sz="2400" dirty="0">
                <a:solidFill>
                  <a:schemeClr val="tx1"/>
                </a:solidFill>
              </a:rPr>
              <a:t>appropriées.</a:t>
            </a:r>
          </a:p>
          <a:p>
            <a:pPr marL="254000" indent="-254000">
              <a:buClr>
                <a:schemeClr val="accent3"/>
              </a:buClr>
              <a:buSzPct val="100000"/>
              <a:buChar char="•"/>
              <a:defRPr>
                <a:solidFill>
                  <a:srgbClr val="C00000"/>
                </a:solidFill>
              </a:defRPr>
            </a:pPr>
            <a:endParaRPr dirty="0">
              <a:solidFill>
                <a:srgbClr val="C00000"/>
              </a:solidFill>
            </a:endParaRPr>
          </a:p>
        </p:txBody>
      </p:sp>
      <p:sp>
        <p:nvSpPr>
          <p:cNvPr id="2" name="Google Shape;307;p8">
            <a:extLst>
              <a:ext uri="{FF2B5EF4-FFF2-40B4-BE49-F238E27FC236}">
                <a16:creationId xmlns:a16="http://schemas.microsoft.com/office/drawing/2014/main" id="{B8A29790-B2DE-3051-0291-9D6C5F43991D}"/>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Avant: se préparer à aider</a:t>
            </a:r>
            <a:endParaRPr lang="en-US" b="1"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Content Placeholder 2"/>
          <p:cNvSpPr txBox="1">
            <a:spLocks noGrp="1"/>
          </p:cNvSpPr>
          <p:nvPr>
            <p:ph type="body" idx="1"/>
          </p:nvPr>
        </p:nvSpPr>
        <p:spPr>
          <a:xfrm>
            <a:off x="4273551" y="1631066"/>
            <a:ext cx="7529515" cy="4612572"/>
          </a:xfrm>
          <a:prstGeom prst="rect">
            <a:avLst/>
          </a:prstGeom>
        </p:spPr>
        <p:txBody>
          <a:bodyPr>
            <a:normAutofit fontScale="92500" lnSpcReduction="10000"/>
          </a:bodyPr>
          <a:lstStyle/>
          <a:p>
            <a:pPr marL="342900" indent="-342900">
              <a:lnSpc>
                <a:spcPct val="90000"/>
              </a:lnSpc>
              <a:buFont typeface="Arial" panose="020B0604020202020204" pitchFamily="34" charset="0"/>
              <a:buChar char="•"/>
            </a:pPr>
            <a:r>
              <a:rPr lang="fr-FR" sz="2400" dirty="0">
                <a:solidFill>
                  <a:schemeClr val="tx1"/>
                </a:solidFill>
              </a:rPr>
              <a:t>Réfléchissez à </a:t>
            </a:r>
            <a:r>
              <a:rPr lang="fr-FR" sz="2400" dirty="0">
                <a:solidFill>
                  <a:srgbClr val="C00000"/>
                </a:solidFill>
              </a:rPr>
              <a:t>ce qui vous a aidé </a:t>
            </a:r>
            <a:r>
              <a:rPr lang="fr-FR" sz="2400" dirty="0">
                <a:solidFill>
                  <a:schemeClr val="tx1"/>
                </a:solidFill>
              </a:rPr>
              <a:t>à gérer les situations difficiles par le passé.  </a:t>
            </a:r>
          </a:p>
          <a:p>
            <a:pPr marL="342900" indent="-342900">
              <a:lnSpc>
                <a:spcPct val="90000"/>
              </a:lnSpc>
              <a:buFont typeface="Arial" panose="020B0604020202020204" pitchFamily="34" charset="0"/>
              <a:buChar char="•"/>
            </a:pPr>
            <a:r>
              <a:rPr lang="fr-FR" sz="2400" dirty="0">
                <a:solidFill>
                  <a:schemeClr val="tx1"/>
                </a:solidFill>
              </a:rPr>
              <a:t>Prenez le temps de </a:t>
            </a:r>
            <a:r>
              <a:rPr lang="fr-FR" sz="2400" dirty="0">
                <a:solidFill>
                  <a:srgbClr val="C00000"/>
                </a:solidFill>
              </a:rPr>
              <a:t>manger, de vous reposer et de vous détendre, </a:t>
            </a:r>
            <a:r>
              <a:rPr lang="fr-FR" sz="2400" dirty="0">
                <a:solidFill>
                  <a:schemeClr val="tx1"/>
                </a:solidFill>
              </a:rPr>
              <a:t>ne serait-ce que pendant de brèves périodes.</a:t>
            </a:r>
          </a:p>
          <a:p>
            <a:pPr marL="342900" indent="-342900">
              <a:lnSpc>
                <a:spcPct val="90000"/>
              </a:lnSpc>
              <a:buFont typeface="Arial" panose="020B0604020202020204" pitchFamily="34" charset="0"/>
              <a:buChar char="•"/>
            </a:pPr>
            <a:r>
              <a:rPr lang="fr-FR" sz="2400" dirty="0">
                <a:solidFill>
                  <a:schemeClr val="tx1"/>
                </a:solidFill>
              </a:rPr>
              <a:t>Essayez d’avoir des heures de travail raisonnables pour </a:t>
            </a:r>
            <a:r>
              <a:rPr lang="fr-FR" sz="2400" dirty="0">
                <a:solidFill>
                  <a:srgbClr val="C00000"/>
                </a:solidFill>
              </a:rPr>
              <a:t>éviter de vous épuiser. </a:t>
            </a:r>
          </a:p>
          <a:p>
            <a:pPr marL="342900" indent="-342900">
              <a:lnSpc>
                <a:spcPct val="90000"/>
              </a:lnSpc>
              <a:buFont typeface="Arial" panose="020B0604020202020204" pitchFamily="34" charset="0"/>
              <a:buChar char="•"/>
            </a:pPr>
            <a:r>
              <a:rPr lang="fr-FR" sz="2400" dirty="0">
                <a:solidFill>
                  <a:schemeClr val="tx1"/>
                </a:solidFill>
              </a:rPr>
              <a:t>N’oubliez pas que vous n’êtes pas chargé de résoudre tous les problèmes. </a:t>
            </a:r>
            <a:r>
              <a:rPr lang="fr-FR" sz="2400" dirty="0">
                <a:solidFill>
                  <a:srgbClr val="C00000"/>
                </a:solidFill>
              </a:rPr>
              <a:t>Aidez les gens à se prendre en charge. </a:t>
            </a:r>
          </a:p>
          <a:p>
            <a:pPr marL="342900" indent="-342900">
              <a:lnSpc>
                <a:spcPct val="90000"/>
              </a:lnSpc>
              <a:buFont typeface="Arial" panose="020B0604020202020204" pitchFamily="34" charset="0"/>
              <a:buChar char="•"/>
            </a:pPr>
            <a:r>
              <a:rPr lang="fr-FR" sz="2400" dirty="0">
                <a:solidFill>
                  <a:schemeClr val="tx1"/>
                </a:solidFill>
              </a:rPr>
              <a:t>Limitez votre consommation d’alcool, de caféine ou de nicotine. </a:t>
            </a:r>
          </a:p>
          <a:p>
            <a:pPr marL="342900" indent="-342900">
              <a:lnSpc>
                <a:spcPct val="90000"/>
              </a:lnSpc>
              <a:buFont typeface="Arial" panose="020B0604020202020204" pitchFamily="34" charset="0"/>
              <a:buChar char="•"/>
            </a:pPr>
            <a:r>
              <a:rPr lang="fr-FR" sz="2400" dirty="0">
                <a:solidFill>
                  <a:schemeClr val="tx1"/>
                </a:solidFill>
              </a:rPr>
              <a:t>Assurez-vous que vos collègues vont bien et demandez-leur de s’assurer que vous allez bien. </a:t>
            </a:r>
            <a:r>
              <a:rPr lang="fr-FR" sz="2400" dirty="0">
                <a:solidFill>
                  <a:srgbClr val="C00000"/>
                </a:solidFill>
              </a:rPr>
              <a:t>Trouvez des moyens de vous soutenir mutuellement.</a:t>
            </a:r>
          </a:p>
          <a:p>
            <a:pPr marL="342900" indent="-342900">
              <a:lnSpc>
                <a:spcPct val="90000"/>
              </a:lnSpc>
              <a:buFont typeface="Arial" panose="020B0604020202020204" pitchFamily="34" charset="0"/>
              <a:buChar char="•"/>
            </a:pPr>
            <a:r>
              <a:rPr lang="fr-FR" sz="2400" dirty="0">
                <a:solidFill>
                  <a:srgbClr val="C00000"/>
                </a:solidFill>
              </a:rPr>
              <a:t>Discutez </a:t>
            </a:r>
            <a:r>
              <a:rPr lang="fr-FR" sz="2400" dirty="0">
                <a:solidFill>
                  <a:schemeClr val="tx1"/>
                </a:solidFill>
              </a:rPr>
              <a:t>avec vos amis, vos proches ou avec d’autres personnes en qui vous avez confiance.</a:t>
            </a:r>
          </a:p>
          <a:p>
            <a:pPr marL="254000" indent="-254000">
              <a:buClr>
                <a:schemeClr val="accent3"/>
              </a:buClr>
              <a:buSzPct val="100000"/>
              <a:buChar char="•"/>
              <a:defRPr>
                <a:solidFill>
                  <a:srgbClr val="C00000"/>
                </a:solidFill>
              </a:defRPr>
            </a:pPr>
            <a:endParaRPr dirty="0">
              <a:solidFill>
                <a:srgbClr val="000000"/>
              </a:solidFill>
            </a:endParaRPr>
          </a:p>
        </p:txBody>
      </p:sp>
      <p:sp>
        <p:nvSpPr>
          <p:cNvPr id="2" name="Google Shape;307;p8">
            <a:extLst>
              <a:ext uri="{FF2B5EF4-FFF2-40B4-BE49-F238E27FC236}">
                <a16:creationId xmlns:a16="http://schemas.microsoft.com/office/drawing/2014/main" id="{8CDE2EE2-1374-37A1-7D40-4F0F86E36A6F}"/>
              </a:ext>
            </a:extLst>
          </p:cNvPr>
          <p:cNvSpPr txBox="1">
            <a:spLocks/>
          </p:cNvSpPr>
          <p:nvPr/>
        </p:nvSpPr>
        <p:spPr>
          <a:xfrm>
            <a:off x="388934" y="1523353"/>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Pendant: gérez le stress par des habitudes de travail et de vie saines</a:t>
            </a:r>
            <a:endParaRPr lang="hu-HU" b="1" dirty="0"/>
          </a:p>
        </p:txBody>
      </p:sp>
      <p:sp>
        <p:nvSpPr>
          <p:cNvPr id="5" name="Rounded Rectangle 3">
            <a:extLst>
              <a:ext uri="{FF2B5EF4-FFF2-40B4-BE49-F238E27FC236}">
                <a16:creationId xmlns:a16="http://schemas.microsoft.com/office/drawing/2014/main" id="{3A0FAAB3-030B-5BE7-3682-A25373C521F5}"/>
              </a:ext>
            </a:extLst>
          </p:cNvPr>
          <p:cNvSpPr/>
          <p:nvPr/>
        </p:nvSpPr>
        <p:spPr>
          <a:xfrm flipV="1">
            <a:off x="388934" y="2363325"/>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2"/>
          <p:cNvSpPr txBox="1">
            <a:spLocks noGrp="1"/>
          </p:cNvSpPr>
          <p:nvPr>
            <p:ph type="body" idx="1"/>
          </p:nvPr>
        </p:nvSpPr>
        <p:spPr>
          <a:xfrm>
            <a:off x="4273551" y="1427451"/>
            <a:ext cx="7529515" cy="4003098"/>
          </a:xfrm>
          <a:prstGeom prst="rect">
            <a:avLst/>
          </a:prstGeom>
        </p:spPr>
        <p:txBody>
          <a:bodyPr/>
          <a:lstStyle/>
          <a:p>
            <a:pPr marL="0" indent="0">
              <a:buNone/>
            </a:pPr>
            <a:r>
              <a:rPr lang="fr-FR" sz="2200" b="1" dirty="0">
                <a:solidFill>
                  <a:srgbClr val="C00000"/>
                </a:solidFill>
              </a:rPr>
              <a:t>Après avoir apporté votre aide pendant la situation de crise, prenez le temps de réfléchir à votre expérience et de vous reposer. </a:t>
            </a:r>
          </a:p>
          <a:p>
            <a:pPr marL="0" indent="0">
              <a:buNone/>
            </a:pPr>
            <a:endParaRPr lang="fr-FR" sz="2200" b="1" dirty="0">
              <a:solidFill>
                <a:srgbClr val="C00000"/>
              </a:solidFill>
            </a:endParaRPr>
          </a:p>
          <a:p>
            <a:pPr marL="342900" lvl="1" indent="-342900">
              <a:lnSpc>
                <a:spcPct val="80000"/>
              </a:lnSpc>
              <a:buSzTx/>
              <a:buFont typeface="Arial" panose="020B0604020202020204" pitchFamily="34" charset="0"/>
              <a:buChar char="•"/>
            </a:pPr>
            <a:r>
              <a:rPr lang="fr-FR" sz="2200" dirty="0">
                <a:solidFill>
                  <a:schemeClr val="tx1"/>
                </a:solidFill>
              </a:rPr>
              <a:t>Discutez de votre expérience dans la situation de crise avec une personne de confiance</a:t>
            </a:r>
          </a:p>
          <a:p>
            <a:pPr marL="342900" lvl="1" indent="-342900">
              <a:lnSpc>
                <a:spcPct val="80000"/>
              </a:lnSpc>
              <a:buSzTx/>
              <a:buFont typeface="Arial" panose="020B0604020202020204" pitchFamily="34" charset="0"/>
              <a:buChar char="•"/>
            </a:pPr>
            <a:r>
              <a:rPr lang="fr-FR" sz="2200" dirty="0">
                <a:solidFill>
                  <a:schemeClr val="tx1"/>
                </a:solidFill>
              </a:rPr>
              <a:t>Identifiez ce que vous avez été capable de faire pour aider les autres, mêmes les actions les plus modestes</a:t>
            </a:r>
          </a:p>
          <a:p>
            <a:pPr marL="342900" lvl="1" indent="-342900">
              <a:lnSpc>
                <a:spcPct val="80000"/>
              </a:lnSpc>
              <a:buSzTx/>
              <a:buFont typeface="Arial" panose="020B0604020202020204" pitchFamily="34" charset="0"/>
              <a:buChar char="•"/>
            </a:pPr>
            <a:r>
              <a:rPr lang="fr-FR" sz="2200" dirty="0">
                <a:solidFill>
                  <a:schemeClr val="tx1"/>
                </a:solidFill>
              </a:rPr>
              <a:t>Apprenez à réfléchir et à accepter ce que vous avez bien fait, ce qui ne s’est pas très bien passé, et les limites de ce que vous avez pu accomplir</a:t>
            </a:r>
          </a:p>
          <a:p>
            <a:pPr marL="342900" lvl="1" indent="-342900">
              <a:lnSpc>
                <a:spcPct val="80000"/>
              </a:lnSpc>
              <a:buSzTx/>
              <a:buFont typeface="Arial" panose="020B0604020202020204" pitchFamily="34" charset="0"/>
              <a:buChar char="•"/>
            </a:pPr>
            <a:r>
              <a:rPr lang="fr-FR" sz="2200" dirty="0">
                <a:solidFill>
                  <a:schemeClr val="tx1"/>
                </a:solidFill>
              </a:rPr>
              <a:t>Prenez le temps de vous reposer et de vous détendre avant de reprendre votre travail et vos activités quotidiennes.</a:t>
            </a:r>
          </a:p>
          <a:p>
            <a:endParaRPr dirty="0">
              <a:solidFill>
                <a:schemeClr val="tx1"/>
              </a:solidFill>
            </a:endParaRPr>
          </a:p>
        </p:txBody>
      </p:sp>
      <p:sp>
        <p:nvSpPr>
          <p:cNvPr id="2" name="Google Shape;307;p8">
            <a:extLst>
              <a:ext uri="{FF2B5EF4-FFF2-40B4-BE49-F238E27FC236}">
                <a16:creationId xmlns:a16="http://schemas.microsoft.com/office/drawing/2014/main" id="{3D344E41-2B7F-AD89-7DE0-6F4C25E7289D}"/>
              </a:ext>
            </a:extLst>
          </p:cNvPr>
          <p:cNvSpPr txBox="1">
            <a:spLocks/>
          </p:cNvSpPr>
          <p:nvPr/>
        </p:nvSpPr>
        <p:spPr>
          <a:xfrm>
            <a:off x="388934" y="587479"/>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Après: se reposer et </a:t>
            </a:r>
            <a:r>
              <a:rPr lang="fr-FR" b="1" dirty="0" err="1"/>
              <a:t>réflechir</a:t>
            </a:r>
            <a:endParaRPr lang="hu-HU" b="1"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Rectangle 3"/>
          <p:cNvSpPr txBox="1">
            <a:spLocks noGrp="1"/>
          </p:cNvSpPr>
          <p:nvPr>
            <p:ph type="body" sz="half" idx="1"/>
          </p:nvPr>
        </p:nvSpPr>
        <p:spPr>
          <a:xfrm>
            <a:off x="911424" y="1420271"/>
            <a:ext cx="6264697" cy="4017458"/>
          </a:xfrm>
          <a:prstGeom prst="rect">
            <a:avLst/>
          </a:prstGeom>
        </p:spPr>
        <p:txBody>
          <a:bodyPr/>
          <a:lstStyle/>
          <a:p>
            <a:pPr marL="342900" indent="-342900" eaLnBrk="1" hangingPunct="1">
              <a:lnSpc>
                <a:spcPct val="90000"/>
              </a:lnSpc>
              <a:buFont typeface="Arial" panose="020B0604020202020204" pitchFamily="34" charset="0"/>
              <a:buChar char="•"/>
            </a:pPr>
            <a:r>
              <a:rPr lang="fr-FR" sz="2400" dirty="0">
                <a:solidFill>
                  <a:schemeClr val="tx1"/>
                </a:solidFill>
              </a:rPr>
              <a:t>Avez des pensées ou des souvenirs pénibles de l’événement</a:t>
            </a:r>
          </a:p>
          <a:p>
            <a:pPr marL="342900" indent="-342900" eaLnBrk="1" hangingPunct="1">
              <a:lnSpc>
                <a:spcPct val="90000"/>
              </a:lnSpc>
              <a:buFont typeface="Arial" panose="020B0604020202020204" pitchFamily="34" charset="0"/>
              <a:buChar char="•"/>
            </a:pPr>
            <a:r>
              <a:rPr lang="fr-FR" sz="2400" dirty="0">
                <a:solidFill>
                  <a:schemeClr val="tx1"/>
                </a:solidFill>
              </a:rPr>
              <a:t>Vous sentez très nerveux ou </a:t>
            </a:r>
            <a:br>
              <a:rPr lang="fr-FR" sz="2400" dirty="0">
                <a:solidFill>
                  <a:schemeClr val="tx1"/>
                </a:solidFill>
              </a:rPr>
            </a:br>
            <a:r>
              <a:rPr lang="fr-FR" sz="2400" dirty="0">
                <a:solidFill>
                  <a:schemeClr val="tx1"/>
                </a:solidFill>
              </a:rPr>
              <a:t>extrêmement triste</a:t>
            </a:r>
          </a:p>
          <a:p>
            <a:pPr marL="342900" indent="-342900" eaLnBrk="1" hangingPunct="1">
              <a:lnSpc>
                <a:spcPct val="90000"/>
              </a:lnSpc>
              <a:buFont typeface="Arial" panose="020B0604020202020204" pitchFamily="34" charset="0"/>
              <a:buChar char="•"/>
            </a:pPr>
            <a:r>
              <a:rPr lang="fr-FR" sz="2400" dirty="0">
                <a:solidFill>
                  <a:schemeClr val="tx1"/>
                </a:solidFill>
              </a:rPr>
              <a:t>Avez des difficultés à dormir</a:t>
            </a:r>
          </a:p>
          <a:p>
            <a:pPr marL="342900" indent="-342900" eaLnBrk="1" hangingPunct="1">
              <a:lnSpc>
                <a:spcPct val="90000"/>
              </a:lnSpc>
              <a:buFont typeface="Arial" panose="020B0604020202020204" pitchFamily="34" charset="0"/>
              <a:buChar char="•"/>
            </a:pPr>
            <a:r>
              <a:rPr lang="fr-FR" sz="2400" dirty="0">
                <a:solidFill>
                  <a:schemeClr val="tx1"/>
                </a:solidFill>
              </a:rPr>
              <a:t>Consommez beaucoup d’alcool ou des drogues pour faire face à la crise</a:t>
            </a:r>
          </a:p>
          <a:p>
            <a:pPr marL="0" indent="0" eaLnBrk="1" hangingPunct="1">
              <a:lnSpc>
                <a:spcPct val="90000"/>
              </a:lnSpc>
              <a:buNone/>
            </a:pPr>
            <a:endParaRPr lang="fr-FR" sz="2400" i="1" dirty="0">
              <a:solidFill>
                <a:srgbClr val="C00000"/>
              </a:solidFill>
            </a:endParaRPr>
          </a:p>
          <a:p>
            <a:pPr marL="0" indent="0" eaLnBrk="1" hangingPunct="1">
              <a:lnSpc>
                <a:spcPct val="90000"/>
              </a:lnSpc>
              <a:buNone/>
            </a:pPr>
            <a:r>
              <a:rPr lang="fr-FR" sz="2200" i="1" dirty="0">
                <a:solidFill>
                  <a:srgbClr val="C00000"/>
                </a:solidFill>
              </a:rPr>
              <a:t>Consultez un spécialiste en santé mentale ou un professionnel de santé formé si ces difficultés persistent pendant plus d’un mois.</a:t>
            </a:r>
          </a:p>
          <a:p>
            <a:pPr marL="254000" indent="-254000">
              <a:buClr>
                <a:schemeClr val="accent3"/>
              </a:buClr>
              <a:buSzPct val="100000"/>
              <a:buChar char="•"/>
            </a:pPr>
            <a:endParaRPr dirty="0"/>
          </a:p>
        </p:txBody>
      </p:sp>
      <p:pic>
        <p:nvPicPr>
          <p:cNvPr id="422" name="Content Placeholder 2" descr="Content Placeholder 2"/>
          <p:cNvPicPr>
            <a:picLocks noChangeAspect="1"/>
          </p:cNvPicPr>
          <p:nvPr/>
        </p:nvPicPr>
        <p:blipFill>
          <a:blip r:embed="rId3"/>
          <a:srcRect l="5384" r="5383"/>
          <a:stretch>
            <a:fillRect/>
          </a:stretch>
        </p:blipFill>
        <p:spPr>
          <a:xfrm>
            <a:off x="7241975" y="1166018"/>
            <a:ext cx="4038601" cy="4525963"/>
          </a:xfrm>
          <a:prstGeom prst="rect">
            <a:avLst/>
          </a:prstGeom>
          <a:ln w="12700">
            <a:miter lim="400000"/>
          </a:ln>
        </p:spPr>
      </p:pic>
      <p:sp>
        <p:nvSpPr>
          <p:cNvPr id="2" name="Title 1">
            <a:extLst>
              <a:ext uri="{FF2B5EF4-FFF2-40B4-BE49-F238E27FC236}">
                <a16:creationId xmlns:a16="http://schemas.microsoft.com/office/drawing/2014/main" id="{7156F96E-A6F8-7180-4876-3AFFEF9BE75D}"/>
              </a:ext>
            </a:extLst>
          </p:cNvPr>
          <p:cNvSpPr txBox="1">
            <a:spLocks/>
          </p:cNvSpPr>
          <p:nvPr/>
        </p:nvSpPr>
        <p:spPr>
          <a:xfrm>
            <a:off x="81705" y="0"/>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fontScale="85000"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Demandez</a:t>
            </a:r>
            <a:r>
              <a:rPr lang="en-US" b="1" dirty="0"/>
              <a:t> de </a:t>
            </a:r>
            <a:r>
              <a:rPr lang="en-US" b="1" dirty="0" err="1"/>
              <a:t>l’aide</a:t>
            </a:r>
            <a:r>
              <a:rPr lang="en-US" b="1" dirty="0"/>
              <a:t> à </a:t>
            </a:r>
            <a:r>
              <a:rPr lang="en-US" b="1" dirty="0" err="1"/>
              <a:t>une</a:t>
            </a:r>
            <a:r>
              <a:rPr lang="en-US" b="1" dirty="0"/>
              <a:t> </a:t>
            </a:r>
            <a:r>
              <a:rPr lang="en-US" b="1" dirty="0" err="1"/>
              <a:t>personne</a:t>
            </a:r>
            <a:r>
              <a:rPr lang="en-US" b="1" dirty="0"/>
              <a:t> de </a:t>
            </a:r>
            <a:r>
              <a:rPr lang="en-US" b="1" dirty="0" err="1"/>
              <a:t>confiance</a:t>
            </a:r>
            <a:r>
              <a:rPr lang="en-US" b="1" dirty="0"/>
              <a:t> </a:t>
            </a:r>
            <a:r>
              <a:rPr lang="en-US" b="1" dirty="0" err="1"/>
              <a:t>si</a:t>
            </a:r>
            <a:r>
              <a:rPr lang="en-US" b="1" dirty="0"/>
              <a:t> </a:t>
            </a:r>
            <a:r>
              <a:rPr lang="en-US" b="1" dirty="0" err="1"/>
              <a:t>vous</a:t>
            </a:r>
            <a:r>
              <a:rPr lang="en-US" b="1" dirty="0"/>
              <a:t>…</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Title 1"/>
          <p:cNvSpPr txBox="1">
            <a:spLocks noGrp="1"/>
          </p:cNvSpPr>
          <p:nvPr>
            <p:ph type="title"/>
          </p:nvPr>
        </p:nvSpPr>
        <p:spPr>
          <a:xfrm>
            <a:off x="4627589" y="1469329"/>
            <a:ext cx="6624737" cy="3919342"/>
          </a:xfrm>
          <a:prstGeom prst="rect">
            <a:avLst/>
          </a:prstGeom>
        </p:spPr>
        <p:txBody>
          <a:bodyPr>
            <a:normAutofit fontScale="90000"/>
          </a:bodyPr>
          <a:lstStyle/>
          <a:p>
            <a:pPr lvl="1" algn="ctr" defTabSz="914400">
              <a:lnSpc>
                <a:spcPct val="100000"/>
              </a:lnSpc>
              <a:defRPr sz="2800">
                <a:solidFill>
                  <a:srgbClr val="C00000"/>
                </a:solidFill>
              </a:defRPr>
            </a:pPr>
            <a:r>
              <a:rPr lang="fr-FR" sz="2800" b="1" dirty="0">
                <a:solidFill>
                  <a:srgbClr val="C00000"/>
                </a:solidFill>
              </a:rPr>
              <a:t>Comment saurez-vous qu’un membre de l’équipe est en difficulté </a:t>
            </a:r>
            <a:r>
              <a:rPr lang="en-US" sz="2800" b="1" dirty="0">
                <a:solidFill>
                  <a:srgbClr val="C00000"/>
                </a:solidFill>
              </a:rPr>
              <a:t>? </a:t>
            </a:r>
            <a:br>
              <a:rPr lang="en-US" sz="2800" b="1" dirty="0">
                <a:solidFill>
                  <a:srgbClr val="C00000"/>
                </a:solidFill>
              </a:rPr>
            </a:br>
            <a:br>
              <a:rPr lang="en-US" sz="2800" b="1" dirty="0">
                <a:solidFill>
                  <a:srgbClr val="C00000"/>
                </a:solidFill>
              </a:rPr>
            </a:br>
            <a:r>
              <a:rPr lang="fr-FR" sz="2800" b="1" dirty="0">
                <a:solidFill>
                  <a:srgbClr val="C00000"/>
                </a:solidFill>
              </a:rPr>
              <a:t>Quels signes ou symptômes avez-vous été capable de reconnaître </a:t>
            </a:r>
            <a:r>
              <a:rPr lang="en-US" sz="2800" b="1" dirty="0">
                <a:solidFill>
                  <a:srgbClr val="C00000"/>
                </a:solidFill>
              </a:rPr>
              <a:t>?</a:t>
            </a:r>
            <a:br>
              <a:rPr lang="en-US" sz="2800" b="1" dirty="0">
                <a:solidFill>
                  <a:srgbClr val="C00000"/>
                </a:solidFill>
              </a:rPr>
            </a:br>
            <a:br>
              <a:rPr lang="en-US" sz="2800" b="1" dirty="0">
                <a:solidFill>
                  <a:srgbClr val="C00000"/>
                </a:solidFill>
              </a:rPr>
            </a:br>
            <a:r>
              <a:rPr lang="fr-FR" sz="2800" b="1" dirty="0">
                <a:solidFill>
                  <a:srgbClr val="C00000"/>
                </a:solidFill>
              </a:rPr>
              <a:t>Que pouvez-vous faire pour soutenir vos collègues</a:t>
            </a:r>
            <a:r>
              <a:rPr lang="en-US" sz="2800" b="1" dirty="0">
                <a:solidFill>
                  <a:srgbClr val="C00000"/>
                </a:solidFill>
              </a:rPr>
              <a:t> ?</a:t>
            </a:r>
            <a:br>
              <a:rPr dirty="0"/>
            </a:br>
            <a:endParaRPr dirty="0"/>
          </a:p>
        </p:txBody>
      </p:sp>
      <p:sp>
        <p:nvSpPr>
          <p:cNvPr id="2" name="Google Shape;307;p8">
            <a:extLst>
              <a:ext uri="{FF2B5EF4-FFF2-40B4-BE49-F238E27FC236}">
                <a16:creationId xmlns:a16="http://schemas.microsoft.com/office/drawing/2014/main" id="{30E4EC93-6508-B140-8A01-F277091DCD91}"/>
              </a:ext>
            </a:extLst>
          </p:cNvPr>
          <p:cNvSpPr txBox="1">
            <a:spLocks/>
          </p:cNvSpPr>
          <p:nvPr/>
        </p:nvSpPr>
        <p:spPr>
          <a:xfrm>
            <a:off x="388936" y="630315"/>
            <a:ext cx="3711577"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Travail en groupes</a:t>
            </a:r>
            <a:r>
              <a:rPr lang="hu-HU" b="1" dirty="0"/>
              <a:t>:</a:t>
            </a:r>
            <a:r>
              <a:rPr lang="fr-FR" b="1" dirty="0"/>
              <a:t> soutien à l’équipe</a:t>
            </a:r>
            <a:endParaRPr lang="hu-HU" b="1"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Text Placeholder 2"/>
          <p:cNvSpPr txBox="1">
            <a:spLocks noGrp="1"/>
          </p:cNvSpPr>
          <p:nvPr>
            <p:ph type="body" idx="1"/>
          </p:nvPr>
        </p:nvSpPr>
        <p:spPr>
          <a:xfrm>
            <a:off x="4273551" y="1218254"/>
            <a:ext cx="7529515" cy="4421493"/>
          </a:xfrm>
          <a:prstGeom prst="rect">
            <a:avLst/>
          </a:prstGeom>
        </p:spPr>
        <p:txBody>
          <a:bodyPr>
            <a:normAutofit lnSpcReduction="10000"/>
          </a:bodyPr>
          <a:lstStyle/>
          <a:p>
            <a:pPr marL="285750" indent="-285750">
              <a:spcBef>
                <a:spcPts val="600"/>
              </a:spcBef>
              <a:buFont typeface="Arial" panose="020B0604020202020204" pitchFamily="34" charset="0"/>
              <a:buChar char="•"/>
            </a:pPr>
            <a:r>
              <a:rPr lang="fr-FR" sz="2400" dirty="0">
                <a:solidFill>
                  <a:schemeClr val="tx1"/>
                </a:solidFill>
              </a:rPr>
              <a:t>Sachez repérer les symptômes de détresse psychologique chez les membres de votre équipe, comme l’irritabilité ou l’insomnie</a:t>
            </a:r>
            <a:r>
              <a:rPr lang="en-US" sz="2400" dirty="0">
                <a:solidFill>
                  <a:schemeClr val="tx1"/>
                </a:solidFill>
              </a:rPr>
              <a:t>.</a:t>
            </a:r>
          </a:p>
          <a:p>
            <a:pPr marL="285750" indent="-285750">
              <a:spcBef>
                <a:spcPts val="600"/>
              </a:spcBef>
              <a:buFont typeface="Arial" panose="020B0604020202020204" pitchFamily="34" charset="0"/>
              <a:buChar char="•"/>
            </a:pPr>
            <a:r>
              <a:rPr lang="fr-FR" sz="2400" dirty="0">
                <a:solidFill>
                  <a:schemeClr val="tx1"/>
                </a:solidFill>
              </a:rPr>
              <a:t>Soyez prêt à écouter votre collègue et à accepter ses craintes et ses préoccupations (Ne pensez PAS les connaître à l’avance</a:t>
            </a:r>
            <a:r>
              <a:rPr lang="en-US" sz="2400" dirty="0">
                <a:solidFill>
                  <a:schemeClr val="tx1"/>
                </a:solidFill>
              </a:rPr>
              <a:t>).</a:t>
            </a:r>
          </a:p>
          <a:p>
            <a:pPr marL="285750" indent="-285750">
              <a:spcBef>
                <a:spcPts val="600"/>
              </a:spcBef>
              <a:buFont typeface="Arial" panose="020B0604020202020204" pitchFamily="34" charset="0"/>
              <a:buChar char="•"/>
            </a:pPr>
            <a:r>
              <a:rPr lang="fr-FR" sz="2400" dirty="0">
                <a:solidFill>
                  <a:schemeClr val="tx1"/>
                </a:solidFill>
              </a:rPr>
              <a:t>Aider à identifier et à mettre en œuvre des techniques de gestion du stress chez les membres de l'équipe pendant l’intervention d’urgence</a:t>
            </a:r>
            <a:r>
              <a:rPr lang="en-US" sz="2400" dirty="0">
                <a:solidFill>
                  <a:schemeClr val="tx1"/>
                </a:solidFill>
              </a:rPr>
              <a:t>.</a:t>
            </a:r>
          </a:p>
          <a:p>
            <a:pPr marL="285750" indent="-285750">
              <a:spcBef>
                <a:spcPts val="600"/>
              </a:spcBef>
              <a:buFont typeface="Arial" panose="020B0604020202020204" pitchFamily="34" charset="0"/>
              <a:buChar char="•"/>
            </a:pPr>
            <a:r>
              <a:rPr lang="fr-FR" sz="2400" dirty="0">
                <a:solidFill>
                  <a:schemeClr val="tx1"/>
                </a:solidFill>
              </a:rPr>
              <a:t>Sachez quand rechercher un soutien psychologique supplémentaire pour les membres de votre équipe</a:t>
            </a:r>
            <a:r>
              <a:rPr lang="en-US" sz="2400" dirty="0">
                <a:solidFill>
                  <a:schemeClr val="tx1"/>
                </a:solidFill>
              </a:rPr>
              <a:t>.</a:t>
            </a:r>
          </a:p>
          <a:p>
            <a:pPr marL="285750" indent="-285750">
              <a:spcBef>
                <a:spcPts val="600"/>
              </a:spcBef>
              <a:buFont typeface="Arial" panose="020B0604020202020204" pitchFamily="34" charset="0"/>
              <a:buChar char="•"/>
            </a:pPr>
            <a:r>
              <a:rPr lang="fr-FR" sz="2400" dirty="0">
                <a:solidFill>
                  <a:schemeClr val="tx1"/>
                </a:solidFill>
              </a:rPr>
              <a:t>Identifiez les ressources disponibles pour les membres de votre équipe et la façon d’y accéder</a:t>
            </a:r>
            <a:r>
              <a:rPr lang="en-US" sz="2400" dirty="0">
                <a:solidFill>
                  <a:schemeClr val="tx1"/>
                </a:solidFill>
              </a:rPr>
              <a:t>. </a:t>
            </a:r>
          </a:p>
          <a:p>
            <a:pPr marL="254000" indent="-254000">
              <a:spcBef>
                <a:spcPts val="600"/>
              </a:spcBef>
              <a:buClr>
                <a:schemeClr val="accent3"/>
              </a:buClr>
              <a:buSzPct val="100000"/>
              <a:buFont typeface="Arial"/>
              <a:buChar char="•"/>
            </a:pPr>
            <a:endParaRPr dirty="0">
              <a:solidFill>
                <a:schemeClr val="tx1"/>
              </a:solidFill>
            </a:endParaRPr>
          </a:p>
        </p:txBody>
      </p:sp>
      <p:sp>
        <p:nvSpPr>
          <p:cNvPr id="2" name="Google Shape;307;p8">
            <a:extLst>
              <a:ext uri="{FF2B5EF4-FFF2-40B4-BE49-F238E27FC236}">
                <a16:creationId xmlns:a16="http://schemas.microsoft.com/office/drawing/2014/main" id="{BF75C8CE-3969-F753-33CE-DD7933883BDF}"/>
              </a:ext>
            </a:extLst>
          </p:cNvPr>
          <p:cNvSpPr txBox="1">
            <a:spLocks/>
          </p:cNvSpPr>
          <p:nvPr/>
        </p:nvSpPr>
        <p:spPr>
          <a:xfrm>
            <a:off x="388936" y="630315"/>
            <a:ext cx="4225927"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Travail en groupes: </a:t>
            </a:r>
            <a:r>
              <a:rPr lang="hu-HU" b="1" dirty="0"/>
              <a:t> </a:t>
            </a:r>
            <a:r>
              <a:rPr lang="fr-FR" b="1" dirty="0"/>
              <a:t>d</a:t>
            </a:r>
            <a:r>
              <a:rPr lang="hu-HU" b="1" dirty="0"/>
              <a:t>iscussion</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9F70D-9415-FF57-1CBD-BA6F923BB42B}"/>
              </a:ext>
            </a:extLst>
          </p:cNvPr>
          <p:cNvSpPr txBox="1">
            <a:spLocks/>
          </p:cNvSpPr>
          <p:nvPr/>
        </p:nvSpPr>
        <p:spPr>
          <a:xfrm>
            <a:off x="2600622" y="1598232"/>
            <a:ext cx="6990755" cy="1704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spcBef>
                <a:spcPts val="0"/>
              </a:spcBef>
              <a:defRPr sz="3200"/>
            </a:pPr>
            <a:r>
              <a:rPr lang="en-US" sz="3200" b="1" dirty="0"/>
              <a:t>3. </a:t>
            </a:r>
            <a:r>
              <a:rPr lang="fr-FR" sz="3200" b="1" dirty="0"/>
              <a:t>Dispenser les premiers secours psychologiques et appliquer les compétences nécessaires</a:t>
            </a:r>
            <a:endParaRPr lang="en-US" sz="3200" b="1"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7E94F9-FAAC-49AC-AE6C-ED2C7A10020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785223" y="1450504"/>
            <a:ext cx="6621554" cy="4498167"/>
          </a:xfrm>
          <a:prstGeom prst="rect">
            <a:avLst/>
          </a:prstGeom>
          <a:noFill/>
          <a:ln w="9525">
            <a:noFill/>
            <a:miter lim="800000"/>
            <a:headEnd/>
            <a:tailEnd/>
          </a:ln>
        </p:spPr>
      </p:pic>
      <p:sp>
        <p:nvSpPr>
          <p:cNvPr id="4" name="Title 3">
            <a:extLst>
              <a:ext uri="{FF2B5EF4-FFF2-40B4-BE49-F238E27FC236}">
                <a16:creationId xmlns:a16="http://schemas.microsoft.com/office/drawing/2014/main" id="{70B1B76B-4717-431D-9E20-B59036AC9020}"/>
              </a:ext>
            </a:extLst>
          </p:cNvPr>
          <p:cNvSpPr>
            <a:spLocks noGrp="1"/>
          </p:cNvSpPr>
          <p:nvPr>
            <p:ph type="title"/>
          </p:nvPr>
        </p:nvSpPr>
        <p:spPr>
          <a:xfrm>
            <a:off x="154836" y="13429"/>
            <a:ext cx="3571875" cy="646114"/>
          </a:xfrm>
        </p:spPr>
        <p:txBody>
          <a:bodyPr/>
          <a:lstStyle/>
          <a:p>
            <a:r>
              <a:rPr lang="fr-FR" dirty="0"/>
              <a:t>Principes</a:t>
            </a:r>
            <a:endParaRPr lang="en-US"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E71C75-2D94-4F22-BC76-EBC2619EC74F}"/>
              </a:ext>
            </a:extLst>
          </p:cNvPr>
          <p:cNvPicPr>
            <a:picLocks noChangeAspect="1"/>
          </p:cNvPicPr>
          <p:nvPr/>
        </p:nvPicPr>
        <p:blipFill>
          <a:blip r:embed="rId2" cstate="print"/>
          <a:stretch>
            <a:fillRect/>
          </a:stretch>
        </p:blipFill>
        <p:spPr>
          <a:xfrm>
            <a:off x="2111187" y="989886"/>
            <a:ext cx="7953375" cy="5553075"/>
          </a:xfrm>
          <a:prstGeom prst="rect">
            <a:avLst/>
          </a:prstGeom>
        </p:spPr>
      </p:pic>
      <p:graphicFrame>
        <p:nvGraphicFramePr>
          <p:cNvPr id="7" name="Table 6">
            <a:extLst>
              <a:ext uri="{FF2B5EF4-FFF2-40B4-BE49-F238E27FC236}">
                <a16:creationId xmlns:a16="http://schemas.microsoft.com/office/drawing/2014/main" id="{3C6C46B6-BCC5-468C-8F94-520130E5DDF0}"/>
              </a:ext>
            </a:extLst>
          </p:cNvPr>
          <p:cNvGraphicFramePr>
            <a:graphicFrameLocks noGrp="1"/>
          </p:cNvGraphicFramePr>
          <p:nvPr>
            <p:extLst>
              <p:ext uri="{D42A27DB-BD31-4B8C-83A1-F6EECF244321}">
                <p14:modId xmlns:p14="http://schemas.microsoft.com/office/powerpoint/2010/main" val="3335129717"/>
              </p:ext>
            </p:extLst>
          </p:nvPr>
        </p:nvGraphicFramePr>
        <p:xfrm>
          <a:off x="2127438" y="518398"/>
          <a:ext cx="7953376" cy="161544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1538134623"/>
                    </a:ext>
                  </a:extLst>
                </a:gridCol>
                <a:gridCol w="6369200">
                  <a:extLst>
                    <a:ext uri="{9D8B030D-6E8A-4147-A177-3AD203B41FA5}">
                      <a16:colId xmlns:a16="http://schemas.microsoft.com/office/drawing/2014/main" val="2765774119"/>
                    </a:ext>
                  </a:extLst>
                </a:gridCol>
              </a:tblGrid>
              <a:tr h="432048">
                <a:tc>
                  <a:txBody>
                    <a:bodyPr/>
                    <a:lstStyle/>
                    <a:p>
                      <a:r>
                        <a:rPr lang="fr-FR" sz="2000" b="1" dirty="0">
                          <a:solidFill>
                            <a:schemeClr val="tx1"/>
                          </a:solidFill>
                          <a:latin typeface="+mn-lt"/>
                        </a:rPr>
                        <a:t>Préparer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342900" indent="-342900">
                        <a:buFont typeface="Arial" panose="020B0604020202020204" pitchFamily="34" charset="0"/>
                        <a:buChar char="•"/>
                      </a:pPr>
                      <a:r>
                        <a:rPr lang="fr-FR" sz="2000" b="0" dirty="0">
                          <a:solidFill>
                            <a:schemeClr val="tx1"/>
                          </a:solidFill>
                          <a:latin typeface="+mn-lt"/>
                        </a:rPr>
                        <a:t>Renseignez-vous sur la situation de crise</a:t>
                      </a:r>
                    </a:p>
                    <a:p>
                      <a:pPr marL="342900" indent="-342900">
                        <a:buFont typeface="Arial" panose="020B0604020202020204" pitchFamily="34" charset="0"/>
                        <a:buChar char="•"/>
                      </a:pPr>
                      <a:r>
                        <a:rPr lang="fr-FR" sz="2000" b="0" dirty="0">
                          <a:solidFill>
                            <a:schemeClr val="tx1"/>
                          </a:solidFill>
                          <a:latin typeface="+mn-lt"/>
                        </a:rPr>
                        <a:t>Renseignez-vous sur les services et soutiens disponibles</a:t>
                      </a:r>
                    </a:p>
                    <a:p>
                      <a:pPr marL="342900" indent="-342900">
                        <a:buFont typeface="Arial" panose="020B0604020202020204" pitchFamily="34" charset="0"/>
                        <a:buChar char="•"/>
                      </a:pPr>
                      <a:r>
                        <a:rPr lang="fr-FR" sz="2000" b="0" dirty="0">
                          <a:solidFill>
                            <a:schemeClr val="tx1"/>
                          </a:solidFill>
                          <a:latin typeface="+mn-lt"/>
                        </a:rPr>
                        <a:t>Renseignez-vous sur les questions de sûreté et de sécurité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643760903"/>
                  </a:ext>
                </a:extLst>
              </a:tr>
            </a:tbl>
          </a:graphicData>
        </a:graphic>
      </p:graphicFrame>
      <p:sp>
        <p:nvSpPr>
          <p:cNvPr id="8" name="TextBox 7">
            <a:extLst>
              <a:ext uri="{FF2B5EF4-FFF2-40B4-BE49-F238E27FC236}">
                <a16:creationId xmlns:a16="http://schemas.microsoft.com/office/drawing/2014/main" id="{C2B64046-B4DB-4110-A102-4BB0FC466714}"/>
              </a:ext>
            </a:extLst>
          </p:cNvPr>
          <p:cNvSpPr txBox="1"/>
          <p:nvPr/>
        </p:nvSpPr>
        <p:spPr>
          <a:xfrm>
            <a:off x="2127438" y="2380975"/>
            <a:ext cx="3024336" cy="1754326"/>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fr-FR" dirty="0">
                <a:latin typeface="+mn-lt"/>
              </a:rPr>
              <a:t>Les situations de crise peuvent être chaotiques</a:t>
            </a:r>
          </a:p>
          <a:p>
            <a:pPr marL="285750" indent="-285750">
              <a:buFont typeface="Arial" panose="020B0604020202020204" pitchFamily="34" charset="0"/>
              <a:buChar char="•"/>
            </a:pPr>
            <a:r>
              <a:rPr lang="fr-FR" dirty="0">
                <a:latin typeface="+mn-lt"/>
              </a:rPr>
              <a:t>Elles nécessitent souvent des interventions d’urgence</a:t>
            </a:r>
          </a:p>
          <a:p>
            <a:pPr marL="285750" indent="-285750">
              <a:buFont typeface="Arial" panose="020B0604020202020204" pitchFamily="34" charset="0"/>
              <a:buChar char="•"/>
            </a:pPr>
            <a:endParaRPr lang="en-US" dirty="0"/>
          </a:p>
        </p:txBody>
      </p:sp>
      <p:sp>
        <p:nvSpPr>
          <p:cNvPr id="9" name="TextBox 8">
            <a:extLst>
              <a:ext uri="{FF2B5EF4-FFF2-40B4-BE49-F238E27FC236}">
                <a16:creationId xmlns:a16="http://schemas.microsoft.com/office/drawing/2014/main" id="{2D50DD81-7502-47DB-8194-AF962282751B}"/>
              </a:ext>
            </a:extLst>
          </p:cNvPr>
          <p:cNvSpPr txBox="1"/>
          <p:nvPr/>
        </p:nvSpPr>
        <p:spPr>
          <a:xfrm>
            <a:off x="1742901" y="5526390"/>
            <a:ext cx="8689945" cy="1015663"/>
          </a:xfrm>
          <a:prstGeom prst="rect">
            <a:avLst/>
          </a:prstGeom>
          <a:solidFill>
            <a:schemeClr val="bg1"/>
          </a:solidFill>
        </p:spPr>
        <p:txBody>
          <a:bodyPr wrap="square" rtlCol="0">
            <a:spAutoFit/>
          </a:bodyPr>
          <a:lstStyle/>
          <a:p>
            <a:pPr algn="ctr"/>
            <a:r>
              <a:rPr lang="fr-FR" sz="2000" i="1" dirty="0"/>
              <a:t>Avant de vous rendre sur un terrain de crise, essayez, dans la mesure du possible, d’obtenir des renseignements exacts pour agir efficacement et en toute sécurité.</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4B9BCE8-178A-4920-9036-0B5B97F46B89}"/>
              </a:ext>
            </a:extLst>
          </p:cNvPr>
          <p:cNvGraphicFramePr>
            <a:graphicFrameLocks noGrp="1"/>
          </p:cNvGraphicFramePr>
          <p:nvPr>
            <p:extLst>
              <p:ext uri="{D42A27DB-BD31-4B8C-83A1-F6EECF244321}">
                <p14:modId xmlns:p14="http://schemas.microsoft.com/office/powerpoint/2010/main" val="3848536660"/>
              </p:ext>
            </p:extLst>
          </p:nvPr>
        </p:nvGraphicFramePr>
        <p:xfrm>
          <a:off x="1896864" y="759140"/>
          <a:ext cx="7953376" cy="5339720"/>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1538134623"/>
                    </a:ext>
                  </a:extLst>
                </a:gridCol>
                <a:gridCol w="6369200">
                  <a:extLst>
                    <a:ext uri="{9D8B030D-6E8A-4147-A177-3AD203B41FA5}">
                      <a16:colId xmlns:a16="http://schemas.microsoft.com/office/drawing/2014/main" val="2765774119"/>
                    </a:ext>
                  </a:extLst>
                </a:gridCol>
              </a:tblGrid>
              <a:tr h="950600">
                <a:tc>
                  <a:txBody>
                    <a:bodyPr/>
                    <a:lstStyle/>
                    <a:p>
                      <a:r>
                        <a:rPr lang="fr-FR" sz="2000" b="1" dirty="0">
                          <a:solidFill>
                            <a:schemeClr val="tx1"/>
                          </a:solidFill>
                          <a:latin typeface="+mn-lt"/>
                        </a:rPr>
                        <a:t>Préparer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0" dirty="0">
                          <a:solidFill>
                            <a:schemeClr val="tx1"/>
                          </a:solidFill>
                          <a:latin typeface="+mn-lt"/>
                        </a:rPr>
                        <a:t>Avant</a:t>
                      </a:r>
                      <a:r>
                        <a:rPr lang="fr-FR" sz="2000" b="0" baseline="0" dirty="0">
                          <a:solidFill>
                            <a:schemeClr val="tx1"/>
                          </a:solidFill>
                          <a:latin typeface="+mn-lt"/>
                        </a:rPr>
                        <a:t> de vous rendre sur un terrain de crise, renseignez-vous sur ce qui suit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643760903"/>
                  </a:ext>
                </a:extLst>
              </a:tr>
              <a:tr h="1310640">
                <a:tc>
                  <a:txBody>
                    <a:bodyPr/>
                    <a:lstStyle/>
                    <a:p>
                      <a:r>
                        <a:rPr lang="fr-FR" sz="1800" b="1" dirty="0">
                          <a:solidFill>
                            <a:schemeClr val="tx1"/>
                          </a:solidFill>
                          <a:latin typeface="+mn-lt"/>
                        </a:rPr>
                        <a:t>La situation de crise</a:t>
                      </a:r>
                      <a:endParaRPr lang="en-US" sz="18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800" kern="1200" dirty="0">
                          <a:solidFill>
                            <a:schemeClr val="tx1"/>
                          </a:solidFill>
                          <a:latin typeface="+mn-lt"/>
                          <a:ea typeface="+mn-ea"/>
                          <a:cs typeface="+mn-cs"/>
                        </a:rPr>
                        <a:t>Que s’est il passé ?</a:t>
                      </a:r>
                    </a:p>
                    <a:p>
                      <a:pPr marL="285750" indent="-285750">
                        <a:buFont typeface="Arial" panose="020B0604020202020204" pitchFamily="34" charset="0"/>
                        <a:buChar char="•"/>
                      </a:pPr>
                      <a:r>
                        <a:rPr lang="fr-FR" sz="1800" kern="1200" baseline="0" dirty="0">
                          <a:solidFill>
                            <a:schemeClr val="tx1"/>
                          </a:solidFill>
                          <a:latin typeface="+mn-lt"/>
                          <a:ea typeface="+mn-ea"/>
                          <a:cs typeface="+mn-cs"/>
                        </a:rPr>
                        <a:t>Où ?</a:t>
                      </a:r>
                    </a:p>
                    <a:p>
                      <a:pPr marL="285750" indent="-285750">
                        <a:buFont typeface="Arial" panose="020B0604020202020204" pitchFamily="34" charset="0"/>
                        <a:buChar char="•"/>
                      </a:pPr>
                      <a:r>
                        <a:rPr lang="fr-FR" sz="1800" kern="1200" baseline="0" dirty="0">
                          <a:solidFill>
                            <a:schemeClr val="tx1"/>
                          </a:solidFill>
                          <a:latin typeface="+mn-lt"/>
                          <a:ea typeface="+mn-ea"/>
                          <a:cs typeface="+mn-cs"/>
                        </a:rPr>
                        <a:t>Quand ?</a:t>
                      </a:r>
                    </a:p>
                    <a:p>
                      <a:pPr marL="285750" indent="-285750">
                        <a:buFont typeface="Arial" panose="020B0604020202020204" pitchFamily="34" charset="0"/>
                        <a:buChar char="•"/>
                      </a:pPr>
                      <a:r>
                        <a:rPr lang="fr-FR" sz="1800" kern="1200" dirty="0">
                          <a:solidFill>
                            <a:schemeClr val="tx1"/>
                          </a:solidFill>
                          <a:latin typeface="+mn-lt"/>
                          <a:ea typeface="+mn-ea"/>
                          <a:cs typeface="+mn-cs"/>
                        </a:rPr>
                        <a:t>Combien de personnes sont susceptibles d’être affectées et qui sont elles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51856847"/>
                  </a:ext>
                </a:extLst>
              </a:tr>
              <a:tr h="1310640">
                <a:tc>
                  <a:txBody>
                    <a:bodyPr/>
                    <a:lstStyle/>
                    <a:p>
                      <a:r>
                        <a:rPr lang="fr-FR" sz="1800" b="1" dirty="0">
                          <a:solidFill>
                            <a:schemeClr val="tx1"/>
                          </a:solidFill>
                          <a:latin typeface="+mn-lt"/>
                        </a:rPr>
                        <a:t>Services disponibles</a:t>
                      </a:r>
                      <a:endParaRPr lang="en-US" sz="18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800" kern="1200" dirty="0">
                          <a:solidFill>
                            <a:schemeClr val="tx1"/>
                          </a:solidFill>
                          <a:latin typeface="+mn-lt"/>
                          <a:ea typeface="+mn-ea"/>
                          <a:cs typeface="+mn-cs"/>
                        </a:rPr>
                        <a:t>Qui répond aux besoins essentiels</a:t>
                      </a:r>
                      <a:r>
                        <a:rPr lang="fr-FR" sz="1800" kern="1200" baseline="0" dirty="0">
                          <a:solidFill>
                            <a:schemeClr val="tx1"/>
                          </a:solidFill>
                          <a:latin typeface="+mn-lt"/>
                          <a:ea typeface="+mn-ea"/>
                          <a:cs typeface="+mn-cs"/>
                        </a:rPr>
                        <a:t> (</a:t>
                      </a:r>
                      <a:r>
                        <a:rPr lang="fr-FR" sz="1800" kern="1200" dirty="0">
                          <a:solidFill>
                            <a:schemeClr val="tx1"/>
                          </a:solidFill>
                          <a:latin typeface="+mn-lt"/>
                          <a:ea typeface="+mn-ea"/>
                          <a:cs typeface="+mn-cs"/>
                        </a:rPr>
                        <a:t>soins médicaux d’urgence, nourriture,</a:t>
                      </a:r>
                      <a:r>
                        <a:rPr lang="fr-FR" sz="1800" kern="1200" baseline="0" dirty="0">
                          <a:solidFill>
                            <a:schemeClr val="tx1"/>
                          </a:solidFill>
                          <a:latin typeface="+mn-lt"/>
                          <a:ea typeface="+mn-ea"/>
                          <a:cs typeface="+mn-cs"/>
                        </a:rPr>
                        <a:t> </a:t>
                      </a:r>
                      <a:r>
                        <a:rPr lang="fr-FR" sz="1800" kern="1200" dirty="0">
                          <a:solidFill>
                            <a:schemeClr val="tx1"/>
                          </a:solidFill>
                          <a:latin typeface="+mn-lt"/>
                          <a:ea typeface="+mn-ea"/>
                          <a:cs typeface="+mn-cs"/>
                        </a:rPr>
                        <a:t>abris)</a:t>
                      </a:r>
                      <a:r>
                        <a:rPr lang="fr-FR" sz="1800" kern="1200" baseline="0" dirty="0">
                          <a:solidFill>
                            <a:schemeClr val="tx1"/>
                          </a:solidFill>
                          <a:latin typeface="+mn-lt"/>
                          <a:ea typeface="+mn-ea"/>
                          <a:cs typeface="+mn-cs"/>
                        </a:rPr>
                        <a:t> ?</a:t>
                      </a:r>
                    </a:p>
                    <a:p>
                      <a:pPr marL="285750" indent="-285750">
                        <a:buFont typeface="Arial" panose="020B0604020202020204" pitchFamily="34" charset="0"/>
                        <a:buChar char="•"/>
                      </a:pPr>
                      <a:r>
                        <a:rPr lang="fr-FR" sz="1800" kern="1200" dirty="0">
                          <a:solidFill>
                            <a:schemeClr val="tx1"/>
                          </a:solidFill>
                          <a:latin typeface="+mn-lt"/>
                          <a:ea typeface="+mn-ea"/>
                          <a:cs typeface="+mn-cs"/>
                        </a:rPr>
                        <a:t>Quand/où les personnes peuvent-elles accéder</a:t>
                      </a:r>
                      <a:r>
                        <a:rPr lang="fr-FR" sz="1800" kern="1200" baseline="0" dirty="0">
                          <a:solidFill>
                            <a:schemeClr val="tx1"/>
                          </a:solidFill>
                          <a:latin typeface="+mn-lt"/>
                          <a:ea typeface="+mn-ea"/>
                          <a:cs typeface="+mn-cs"/>
                        </a:rPr>
                        <a:t> aux</a:t>
                      </a:r>
                      <a:r>
                        <a:rPr lang="fr-FR" sz="1800" kern="1200" dirty="0">
                          <a:solidFill>
                            <a:schemeClr val="tx1"/>
                          </a:solidFill>
                          <a:latin typeface="+mn-lt"/>
                          <a:ea typeface="+mn-ea"/>
                          <a:cs typeface="+mn-cs"/>
                        </a:rPr>
                        <a:t> services</a:t>
                      </a:r>
                      <a:r>
                        <a:rPr lang="fr-FR" sz="1800" kern="1200" baseline="0" dirty="0">
                          <a:solidFill>
                            <a:schemeClr val="tx1"/>
                          </a:solidFill>
                          <a:latin typeface="+mn-lt"/>
                          <a:ea typeface="+mn-ea"/>
                          <a:cs typeface="+mn-cs"/>
                        </a:rPr>
                        <a:t> </a:t>
                      </a:r>
                      <a:r>
                        <a:rPr lang="fr-FR" sz="1800" kern="1200" dirty="0">
                          <a:solidFill>
                            <a:schemeClr val="tx1"/>
                          </a:solidFill>
                          <a:latin typeface="+mn-lt"/>
                          <a:ea typeface="+mn-ea"/>
                          <a:cs typeface="+mn-cs"/>
                        </a:rPr>
                        <a:t>?</a:t>
                      </a:r>
                    </a:p>
                    <a:p>
                      <a:pPr marL="285750" indent="-285750">
                        <a:buFont typeface="Arial" panose="020B0604020202020204" pitchFamily="34" charset="0"/>
                        <a:buChar char="•"/>
                      </a:pPr>
                      <a:r>
                        <a:rPr lang="fr-FR" sz="1800" kern="1200" dirty="0">
                          <a:solidFill>
                            <a:schemeClr val="tx1"/>
                          </a:solidFill>
                          <a:latin typeface="+mn-lt"/>
                          <a:ea typeface="+mn-ea"/>
                          <a:cs typeface="+mn-cs"/>
                        </a:rPr>
                        <a:t>Qui apporte une aide ? Les membres de la communauté participent-ils à l’intervention</a:t>
                      </a:r>
                      <a:r>
                        <a:rPr lang="fr-FR" sz="1800" kern="1200" baseline="0" dirty="0">
                          <a:solidFill>
                            <a:schemeClr val="tx1"/>
                          </a:solidFill>
                          <a:latin typeface="+mn-lt"/>
                          <a:ea typeface="+mn-ea"/>
                          <a:cs typeface="+mn-cs"/>
                        </a:rPr>
                        <a:t> </a:t>
                      </a:r>
                      <a:r>
                        <a:rPr lang="fr-FR" sz="1800" kern="1200" dirty="0">
                          <a:solidFill>
                            <a:schemeClr val="tx1"/>
                          </a:solidFill>
                          <a:latin typeface="+mn-lt"/>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52684747"/>
                  </a:ext>
                </a:extLst>
              </a:tr>
              <a:tr h="1310640">
                <a:tc>
                  <a:txBody>
                    <a:bodyPr/>
                    <a:lstStyle/>
                    <a:p>
                      <a:r>
                        <a:rPr lang="fr-FR" sz="1800" b="1" dirty="0">
                          <a:solidFill>
                            <a:schemeClr val="tx1"/>
                          </a:solidFill>
                          <a:latin typeface="+mn-lt"/>
                        </a:rPr>
                        <a:t>Sureté et sécurité</a:t>
                      </a:r>
                      <a:endParaRPr lang="en-US" sz="18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800" kern="1200" baseline="0" dirty="0">
                          <a:solidFill>
                            <a:schemeClr val="tx1"/>
                          </a:solidFill>
                          <a:latin typeface="+mn-lt"/>
                          <a:ea typeface="+mn-ea"/>
                          <a:cs typeface="+mn-cs"/>
                        </a:rPr>
                        <a:t>La situation de crise est-elle terminée ou est-elle toujours présente (répliques sismiques ou conflit permanent) ?</a:t>
                      </a:r>
                      <a:endParaRPr lang="fr-FR" sz="1800" baseline="0" dirty="0">
                        <a:latin typeface="+mn-lt"/>
                      </a:endParaRPr>
                    </a:p>
                    <a:p>
                      <a:pPr marL="285750" indent="-285750">
                        <a:buFont typeface="Arial" panose="020B0604020202020204" pitchFamily="34" charset="0"/>
                        <a:buChar char="•"/>
                      </a:pPr>
                      <a:r>
                        <a:rPr lang="fr-FR" sz="1800" kern="1200" baseline="0" dirty="0">
                          <a:solidFill>
                            <a:schemeClr val="tx1"/>
                          </a:solidFill>
                          <a:latin typeface="+mn-lt"/>
                          <a:ea typeface="+mn-ea"/>
                          <a:cs typeface="+mn-cs"/>
                        </a:rPr>
                        <a:t>Quels sont les dangers qui peuvent exister dans le secteur ?</a:t>
                      </a:r>
                    </a:p>
                    <a:p>
                      <a:pPr marL="285750" indent="-285750">
                        <a:buFont typeface="Arial" panose="020B0604020202020204" pitchFamily="34" charset="0"/>
                        <a:buChar char="•"/>
                      </a:pPr>
                      <a:r>
                        <a:rPr lang="fr-FR" sz="1800" kern="1200" baseline="0" dirty="0">
                          <a:solidFill>
                            <a:schemeClr val="tx1"/>
                          </a:solidFill>
                          <a:latin typeface="+mn-lt"/>
                          <a:ea typeface="+mn-ea"/>
                          <a:cs typeface="+mn-cs"/>
                        </a:rPr>
                        <a:t>Y a-t-il des zones à éviter en raison de l’insécurité ou parce que vous n’êtes pas autorisé à y entrer ?</a:t>
                      </a:r>
                      <a:endParaRPr lang="fr-FR" sz="18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09568188"/>
                  </a:ext>
                </a:extLst>
              </a:tr>
            </a:tbl>
          </a:graphicData>
        </a:graphic>
      </p:graphicFrame>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73553" y="1335962"/>
            <a:ext cx="7439073" cy="4946851"/>
          </a:xfrm>
          <a:prstGeom prst="rect">
            <a:avLst/>
          </a:prstGeom>
        </p:spPr>
        <p:txBody>
          <a:bodyPr lIns="0" tIns="0" rIns="0" bIns="0" anchor="t">
            <a:normAutofit lnSpcReduction="10000"/>
          </a:bodyPr>
          <a:lstStyle/>
          <a:p>
            <a:pPr algn="just">
              <a:defRPr>
                <a:solidFill>
                  <a:srgbClr val="FF0000"/>
                </a:solidFill>
              </a:defRPr>
            </a:pPr>
            <a:r>
              <a:rPr lang="fr-FR" dirty="0"/>
              <a:t>Certaines diapositives de cette présentation sont masquées. Assurez-vous d'examiner le contenu de la présentation et de décider si vous devez utiliser l'intégralité du contenu de cette présentation ou non, en fonction de votre contexte, des besoins d'apprentissage de votre cible dans ce domaine de contenu spécifique et du temps disponible pour ce sujet </a:t>
            </a:r>
          </a:p>
          <a:p>
            <a:pPr algn="just">
              <a:defRPr>
                <a:solidFill>
                  <a:srgbClr val="FF0000"/>
                </a:solidFill>
              </a:defRPr>
            </a:pPr>
            <a:endParaRPr lang="fr-FR" dirty="0"/>
          </a:p>
          <a:p>
            <a:pPr algn="just">
              <a:defRPr>
                <a:solidFill>
                  <a:srgbClr val="FF0000"/>
                </a:solidFill>
              </a:defRPr>
            </a:pPr>
            <a:r>
              <a:rPr lang="fr-FR" dirty="0"/>
              <a:t>Recommandation : pour un créneau de 30', ne pas dépasser 15 à 20 diapositives.</a:t>
            </a:r>
          </a:p>
          <a:p>
            <a:pPr algn="just">
              <a:defRPr>
                <a:solidFill>
                  <a:srgbClr val="FF0000"/>
                </a:solidFill>
              </a:defRPr>
            </a:pPr>
            <a:r>
              <a:rPr lang="fr-FR" dirty="0"/>
              <a:t>Dans cette présentation, vous trouverez des diapositives supplémentaires avec des « Notes pour les facilitateurs» : elles vous inviteront à compléter et/ou à personnaliser le contenu en utilisant les informations adaptées à votre pays.</a:t>
            </a:r>
            <a:endParaRPr dirty="0"/>
          </a:p>
        </p:txBody>
      </p:sp>
      <p:sp>
        <p:nvSpPr>
          <p:cNvPr id="4" name="Title 1">
            <a:extLst>
              <a:ext uri="{FF2B5EF4-FFF2-40B4-BE49-F238E27FC236}">
                <a16:creationId xmlns:a16="http://schemas.microsoft.com/office/drawing/2014/main" id="{FA7D3172-B5F3-68AB-4D25-127AC1BC9EC8}"/>
              </a:ext>
            </a:extLst>
          </p:cNvPr>
          <p:cNvSpPr txBox="1">
            <a:spLocks noGrp="1"/>
          </p:cNvSpPr>
          <p:nvPr>
            <p:ph type="title"/>
          </p:nvPr>
        </p:nvSpPr>
        <p:spPr>
          <a:xfrm>
            <a:off x="393714" y="452180"/>
            <a:ext cx="3264195" cy="1183995"/>
          </a:xfrm>
          <a:prstGeom prst="rect">
            <a:avLst/>
          </a:prstGeom>
        </p:spPr>
        <p:txBody>
          <a:bodyPr/>
          <a:lstStyle/>
          <a:p>
            <a:r>
              <a:rPr b="1" dirty="0"/>
              <a:t>Notes </a:t>
            </a:r>
            <a:r>
              <a:rPr lang="fr-FR" b="1" dirty="0"/>
              <a:t>pour les</a:t>
            </a:r>
            <a:r>
              <a:rPr b="1" dirty="0"/>
              <a:t> </a:t>
            </a:r>
            <a:r>
              <a:rPr b="1" dirty="0" err="1"/>
              <a:t>facilitat</a:t>
            </a:r>
            <a:r>
              <a:rPr lang="fr-FR" b="1" dirty="0" err="1"/>
              <a:t>eurs</a:t>
            </a:r>
            <a:r>
              <a:rPr b="1" dirty="0"/>
              <a:t>:</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BC21806-5A66-4793-B4CA-E8572FFDB1A1}"/>
              </a:ext>
            </a:extLst>
          </p:cNvPr>
          <p:cNvGraphicFramePr>
            <a:graphicFrameLocks noGrp="1"/>
          </p:cNvGraphicFramePr>
          <p:nvPr>
            <p:extLst>
              <p:ext uri="{D42A27DB-BD31-4B8C-83A1-F6EECF244321}">
                <p14:modId xmlns:p14="http://schemas.microsoft.com/office/powerpoint/2010/main" val="313861566"/>
              </p:ext>
            </p:extLst>
          </p:nvPr>
        </p:nvGraphicFramePr>
        <p:xfrm>
          <a:off x="1939727" y="447527"/>
          <a:ext cx="7981950" cy="1584176"/>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534196937"/>
                    </a:ext>
                  </a:extLst>
                </a:gridCol>
                <a:gridCol w="6181750">
                  <a:extLst>
                    <a:ext uri="{9D8B030D-6E8A-4147-A177-3AD203B41FA5}">
                      <a16:colId xmlns:a16="http://schemas.microsoft.com/office/drawing/2014/main" val="3348087086"/>
                    </a:ext>
                  </a:extLst>
                </a:gridCol>
              </a:tblGrid>
              <a:tr h="1584176">
                <a:tc>
                  <a:txBody>
                    <a:bodyPr/>
                    <a:lstStyle/>
                    <a:p>
                      <a:r>
                        <a:rPr lang="fr-FR" sz="2000" b="1" dirty="0">
                          <a:solidFill>
                            <a:schemeClr val="tx1"/>
                          </a:solidFill>
                          <a:latin typeface="Source Sans Pro Regular (Body)"/>
                        </a:rPr>
                        <a:t>Regarder</a:t>
                      </a:r>
                      <a:endParaRPr lang="en-US" sz="2000" b="1" dirty="0">
                        <a:solidFill>
                          <a:schemeClr val="tx1"/>
                        </a:solidFill>
                        <a:latin typeface="Source Sans Pro Regular (Body)"/>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marL="285750" indent="-285750">
                        <a:buFont typeface="Arial" panose="020B0604020202020204" pitchFamily="34" charset="0"/>
                        <a:buChar char="•"/>
                      </a:pPr>
                      <a:r>
                        <a:rPr lang="fr-FR" sz="2000" b="0" kern="1200" baseline="0" dirty="0">
                          <a:solidFill>
                            <a:schemeClr val="tx1"/>
                          </a:solidFill>
                          <a:latin typeface="Source Sans Pro Regular (Body)"/>
                          <a:ea typeface="+mn-ea"/>
                          <a:cs typeface="+mn-cs"/>
                        </a:rPr>
                        <a:t>Assurez-vous de la sécurité</a:t>
                      </a:r>
                    </a:p>
                    <a:p>
                      <a:pPr marL="285750" indent="-285750">
                        <a:buFont typeface="Arial" panose="020B0604020202020204" pitchFamily="34" charset="0"/>
                        <a:buChar char="•"/>
                      </a:pPr>
                      <a:r>
                        <a:rPr lang="fr-FR" sz="2000" b="0" kern="1200" baseline="0" dirty="0">
                          <a:solidFill>
                            <a:schemeClr val="tx1"/>
                          </a:solidFill>
                          <a:latin typeface="Source Sans Pro Regular (Body)"/>
                          <a:ea typeface="+mn-ea"/>
                          <a:cs typeface="+mn-cs"/>
                        </a:rPr>
                        <a:t>Identifiez les personnes ayant clairement des besoins essentiels urgents</a:t>
                      </a:r>
                    </a:p>
                    <a:p>
                      <a:pPr marL="285750" indent="-285750">
                        <a:buFont typeface="Arial" panose="020B0604020202020204" pitchFamily="34" charset="0"/>
                        <a:buChar char="•"/>
                      </a:pPr>
                      <a:r>
                        <a:rPr lang="fr-FR" sz="2000" b="0" kern="1200" baseline="0" dirty="0">
                          <a:solidFill>
                            <a:schemeClr val="tx1"/>
                          </a:solidFill>
                          <a:latin typeface="Source Sans Pro Regular (Body)"/>
                          <a:ea typeface="+mn-ea"/>
                          <a:cs typeface="+mn-cs"/>
                        </a:rPr>
                        <a:t>Identifiez les personnes les plus en détresse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extLst>
                  <a:ext uri="{0D108BD9-81ED-4DB2-BD59-A6C34878D82A}">
                    <a16:rowId xmlns:a16="http://schemas.microsoft.com/office/drawing/2014/main" val="1262106871"/>
                  </a:ext>
                </a:extLst>
              </a:tr>
            </a:tbl>
          </a:graphicData>
        </a:graphic>
      </p:graphicFrame>
      <p:sp>
        <p:nvSpPr>
          <p:cNvPr id="2" name="TextBox 1">
            <a:extLst>
              <a:ext uri="{FF2B5EF4-FFF2-40B4-BE49-F238E27FC236}">
                <a16:creationId xmlns:a16="http://schemas.microsoft.com/office/drawing/2014/main" id="{E19414F7-3399-4719-BAB5-FC7DE28410D7}"/>
              </a:ext>
            </a:extLst>
          </p:cNvPr>
          <p:cNvSpPr txBox="1"/>
          <p:nvPr/>
        </p:nvSpPr>
        <p:spPr>
          <a:xfrm>
            <a:off x="1939727" y="2586038"/>
            <a:ext cx="7981951" cy="31700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a:buFont typeface="Arial" panose="020B0604020202020204" pitchFamily="34" charset="0"/>
              <a:buChar char="•"/>
            </a:pPr>
            <a:r>
              <a:rPr lang="fr-FR" sz="2000" dirty="0">
                <a:latin typeface="+mn-lt"/>
              </a:rPr>
              <a:t>Les situations de crise évoluent souvent très vite</a:t>
            </a:r>
          </a:p>
          <a:p>
            <a:pPr marL="285750" indent="-285750">
              <a:buFont typeface="Arial" panose="020B0604020202020204" pitchFamily="34" charset="0"/>
              <a:buChar char="•"/>
            </a:pPr>
            <a:r>
              <a:rPr lang="fr-FR" sz="2000" dirty="0">
                <a:latin typeface="+mn-lt"/>
              </a:rPr>
              <a:t>Ce que vous trouvez sur place peut être différent des informations que vous avez eues avant votre arrivée</a:t>
            </a:r>
          </a:p>
          <a:p>
            <a:pPr marL="285750" indent="-285750">
              <a:buFont typeface="Arial" panose="020B0604020202020204" pitchFamily="34" charset="0"/>
              <a:buChar char="•"/>
            </a:pPr>
            <a:r>
              <a:rPr lang="fr-FR" sz="2000" dirty="0">
                <a:latin typeface="+mn-lt"/>
              </a:rPr>
              <a:t>Il est important de prendre le temps – même quelques instants – de REGARDER autour de vous avant de proposer votre aide</a:t>
            </a:r>
          </a:p>
          <a:p>
            <a:pPr marL="285750" indent="-285750">
              <a:buFont typeface="Arial" panose="020B0604020202020204" pitchFamily="34" charset="0"/>
              <a:buChar char="•"/>
            </a:pPr>
            <a:endParaRPr lang="fr-FR" sz="2000" dirty="0">
              <a:latin typeface="+mn-lt"/>
            </a:endParaRPr>
          </a:p>
          <a:p>
            <a:pPr algn="ctr"/>
            <a:r>
              <a:rPr lang="fr-FR" sz="2000" dirty="0">
                <a:latin typeface="+mn-lt"/>
              </a:rPr>
              <a:t>Restez calme</a:t>
            </a:r>
          </a:p>
          <a:p>
            <a:pPr algn="ctr"/>
            <a:r>
              <a:rPr lang="fr-FR" sz="2000" dirty="0">
                <a:latin typeface="+mn-lt"/>
              </a:rPr>
              <a:t>Soyez en sécurité</a:t>
            </a:r>
          </a:p>
          <a:p>
            <a:pPr algn="ctr"/>
            <a:r>
              <a:rPr lang="fr-FR" sz="2000" dirty="0">
                <a:latin typeface="+mn-lt"/>
              </a:rPr>
              <a:t>Réfléchissez avant d’agir</a:t>
            </a:r>
          </a:p>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dirty="0">
              <a:ln>
                <a:noFill/>
              </a:ln>
              <a:solidFill>
                <a:srgbClr val="000000"/>
              </a:solidFill>
              <a:effectLst/>
              <a:uFillTx/>
              <a:latin typeface="+mn-lt"/>
              <a:ea typeface="Calibri"/>
              <a:cs typeface="Calibri"/>
              <a:sym typeface="Calibri"/>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4B97243-29B6-4450-9338-DCC2D9AEDC56}"/>
              </a:ext>
            </a:extLst>
          </p:cNvPr>
          <p:cNvGraphicFramePr>
            <a:graphicFrameLocks noGrp="1"/>
          </p:cNvGraphicFramePr>
          <p:nvPr>
            <p:extLst>
              <p:ext uri="{D42A27DB-BD31-4B8C-83A1-F6EECF244321}">
                <p14:modId xmlns:p14="http://schemas.microsoft.com/office/powerpoint/2010/main" val="1131807643"/>
              </p:ext>
            </p:extLst>
          </p:nvPr>
        </p:nvGraphicFramePr>
        <p:xfrm>
          <a:off x="1459672" y="259824"/>
          <a:ext cx="8964488" cy="6068184"/>
        </p:xfrm>
        <a:graphic>
          <a:graphicData uri="http://schemas.openxmlformats.org/drawingml/2006/table">
            <a:tbl>
              <a:tblPr firstRow="1" bandRow="1">
                <a:tableStyleId>{5C22544A-7EE6-4342-B048-85BDC9FD1C3A}</a:tableStyleId>
              </a:tblPr>
              <a:tblGrid>
                <a:gridCol w="1698308">
                  <a:extLst>
                    <a:ext uri="{9D8B030D-6E8A-4147-A177-3AD203B41FA5}">
                      <a16:colId xmlns:a16="http://schemas.microsoft.com/office/drawing/2014/main" val="1534196937"/>
                    </a:ext>
                  </a:extLst>
                </a:gridCol>
                <a:gridCol w="4441804">
                  <a:extLst>
                    <a:ext uri="{9D8B030D-6E8A-4147-A177-3AD203B41FA5}">
                      <a16:colId xmlns:a16="http://schemas.microsoft.com/office/drawing/2014/main" val="3348087086"/>
                    </a:ext>
                  </a:extLst>
                </a:gridCol>
                <a:gridCol w="2824376">
                  <a:extLst>
                    <a:ext uri="{9D8B030D-6E8A-4147-A177-3AD203B41FA5}">
                      <a16:colId xmlns:a16="http://schemas.microsoft.com/office/drawing/2014/main" val="708952409"/>
                    </a:ext>
                  </a:extLst>
                </a:gridCol>
              </a:tblGrid>
              <a:tr h="1267605">
                <a:tc>
                  <a:txBody>
                    <a:bodyPr/>
                    <a:lstStyle/>
                    <a:p>
                      <a:r>
                        <a:rPr lang="fr-FR" sz="2000" b="1" dirty="0">
                          <a:solidFill>
                            <a:schemeClr val="tx1"/>
                          </a:solidFill>
                          <a:latin typeface="+mn-lt"/>
                        </a:rPr>
                        <a:t>Regarder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gridSpan="2">
                  <a:txBody>
                    <a:bodyPr/>
                    <a:lstStyle/>
                    <a:p>
                      <a:pPr marL="285750" indent="-285750">
                        <a:buFont typeface="Arial" panose="020B0604020202020204" pitchFamily="34" charset="0"/>
                        <a:buChar char="•"/>
                      </a:pPr>
                      <a:r>
                        <a:rPr lang="fr-FR" sz="2000" b="0" kern="1200" baseline="0" dirty="0">
                          <a:solidFill>
                            <a:schemeClr val="tx1"/>
                          </a:solidFill>
                          <a:latin typeface="+mn-lt"/>
                          <a:ea typeface="+mn-ea"/>
                          <a:cs typeface="+mn-cs"/>
                        </a:rPr>
                        <a:t>Assurez-vous de la sécurité</a:t>
                      </a:r>
                    </a:p>
                    <a:p>
                      <a:pPr marL="285750" indent="-285750">
                        <a:buFont typeface="Arial" panose="020B0604020202020204" pitchFamily="34" charset="0"/>
                        <a:buChar char="•"/>
                      </a:pPr>
                      <a:r>
                        <a:rPr lang="fr-FR" sz="2000" b="0" kern="1200" baseline="0" dirty="0">
                          <a:solidFill>
                            <a:schemeClr val="tx1"/>
                          </a:solidFill>
                          <a:latin typeface="+mn-lt"/>
                          <a:ea typeface="+mn-ea"/>
                          <a:cs typeface="+mn-cs"/>
                        </a:rPr>
                        <a:t>Identifiez les personnes ayant clairement des besoins essentiels urgents</a:t>
                      </a:r>
                    </a:p>
                    <a:p>
                      <a:pPr marL="285750" indent="-285750">
                        <a:buFont typeface="Arial" panose="020B0604020202020204" pitchFamily="34" charset="0"/>
                        <a:buChar char="•"/>
                      </a:pPr>
                      <a:r>
                        <a:rPr lang="fr-FR" sz="2000" b="0" kern="1200" baseline="0" dirty="0">
                          <a:solidFill>
                            <a:schemeClr val="tx1"/>
                          </a:solidFill>
                          <a:latin typeface="+mn-lt"/>
                          <a:ea typeface="+mn-ea"/>
                          <a:cs typeface="+mn-cs"/>
                        </a:rPr>
                        <a:t>Identifiez les personnes les plus en détresse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hMerge="1">
                  <a:txBody>
                    <a:bodyPr/>
                    <a:lstStyle/>
                    <a:p>
                      <a:endParaRPr lang="en-US"/>
                    </a:p>
                  </a:txBody>
                  <a:tcPr/>
                </a:tc>
                <a:extLst>
                  <a:ext uri="{0D108BD9-81ED-4DB2-BD59-A6C34878D82A}">
                    <a16:rowId xmlns:a16="http://schemas.microsoft.com/office/drawing/2014/main" val="1262106871"/>
                  </a:ext>
                </a:extLst>
              </a:tr>
              <a:tr h="1739272">
                <a:tc>
                  <a:txBody>
                    <a:bodyPr/>
                    <a:lstStyle/>
                    <a:p>
                      <a:r>
                        <a:rPr lang="fr-FR" sz="1600" b="1" dirty="0">
                          <a:solidFill>
                            <a:schemeClr val="tx1"/>
                          </a:solidFill>
                          <a:latin typeface="+mn-lt"/>
                        </a:rPr>
                        <a:t>Sécurité</a:t>
                      </a:r>
                      <a:endParaRPr lang="en-US" sz="16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Quels dangers pouvez-vous identifier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Pouvez-vous vous rendre sur les lieux sans courir de danger ou en faire courir à d’autres personnes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kern="1200" baseline="0" dirty="0">
                          <a:solidFill>
                            <a:schemeClr val="tx1"/>
                          </a:solidFill>
                          <a:latin typeface="+mn-lt"/>
                          <a:ea typeface="+mn-ea"/>
                          <a:cs typeface="+mn-cs"/>
                        </a:rPr>
                        <a:t>Si vous doutez de la sécurité sur le</a:t>
                      </a:r>
                      <a:endParaRPr lang="fr-FR" sz="1400" b="0" kern="1200" baseline="0" dirty="0">
                        <a:solidFill>
                          <a:schemeClr val="tx1"/>
                        </a:solidFill>
                        <a:latin typeface="+mn-lt"/>
                        <a:ea typeface="+mn-ea"/>
                        <a:cs typeface="+mn-cs"/>
                      </a:endParaRPr>
                    </a:p>
                    <a:p>
                      <a:pPr marL="285750" indent="-285750">
                        <a:buFont typeface="Arial" panose="020B0604020202020204" pitchFamily="34" charset="0"/>
                        <a:buChar char="•"/>
                      </a:pPr>
                      <a:r>
                        <a:rPr lang="fr-FR" sz="1400" kern="1200" baseline="0" dirty="0">
                          <a:solidFill>
                            <a:schemeClr val="tx1"/>
                          </a:solidFill>
                          <a:latin typeface="+mn-lt"/>
                          <a:ea typeface="+mn-ea"/>
                          <a:cs typeface="+mn-cs"/>
                        </a:rPr>
                        <a:t>terrain de la crise, N’Y ALLEZ PAS ! Essayez d’obtenir de l’aide d’autres personnes.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Communiquez avec les personnes en détresse en vous tenant à distance.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14656821"/>
                  </a:ext>
                </a:extLst>
              </a:tr>
              <a:tr h="18009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kern="1200" baseline="0" dirty="0">
                          <a:solidFill>
                            <a:schemeClr val="tx1"/>
                          </a:solidFill>
                          <a:latin typeface="+mn-lt"/>
                          <a:ea typeface="+mn-ea"/>
                          <a:cs typeface="+mn-cs"/>
                        </a:rPr>
                        <a:t>Personnes ayant visiblement des besoins urgents essentiels</a:t>
                      </a:r>
                    </a:p>
                    <a:p>
                      <a:endParaRPr lang="en-US" sz="16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Des personnes sont-elles gravement blessées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Des personnes ont-elles besoin d’être secourues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Des personnes ont-elles des besoins urgents essentiels (vêtements, par exemple)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Quelles personnes pourraient avoir besoin d’accéder à des services ou d’être protégées ?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Qui d’autre est disponible pour aider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Soyez conscient de votre rôle. Essayer d’obtenir de l’aide pour les personnes ayant besoin d’une aide spéciale.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Orientez les personnes gravement blessées vers le personnel médical.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79669754"/>
                  </a:ext>
                </a:extLst>
              </a:tr>
              <a:tr h="10801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kern="1200" baseline="0" dirty="0">
                          <a:solidFill>
                            <a:schemeClr val="tx1"/>
                          </a:solidFill>
                          <a:latin typeface="+mn-lt"/>
                          <a:ea typeface="+mn-ea"/>
                          <a:cs typeface="+mn-cs"/>
                        </a:rPr>
                        <a:t>Personnes avec des réactions de détresse profonde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Quel est leur nombre et où se trouvent-elles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Y a-t-il des personnes qui semblent extrêmement bouleversées, incapables de se déplacer seules, ne réagissant pas à la présence d’autrui ou en état de choc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400" kern="1200" baseline="0" dirty="0">
                          <a:solidFill>
                            <a:schemeClr val="tx1"/>
                          </a:solidFill>
                          <a:latin typeface="+mn-lt"/>
                          <a:ea typeface="+mn-ea"/>
                          <a:cs typeface="+mn-cs"/>
                        </a:rPr>
                        <a:t>Identifiez les personnes qui pourraient bénéficier de PSP et la meilleure façon de les aider.</a:t>
                      </a:r>
                      <a:endParaRPr lang="fr-FR" sz="1400" dirty="0">
                        <a:latin typeface="+mn-lt"/>
                      </a:endParaRPr>
                    </a:p>
                    <a:p>
                      <a:pPr marL="0" indent="0">
                        <a:buFont typeface="Arial" panose="020B0604020202020204" pitchFamily="34" charset="0"/>
                        <a:buNone/>
                      </a:pPr>
                      <a:endParaRPr lang="fr-FR" sz="14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5987250"/>
                  </a:ext>
                </a:extLst>
              </a:tr>
            </a:tbl>
          </a:graphicData>
        </a:graphic>
      </p:graphicFrame>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DC9444-F172-499B-A89D-92224313E14A}"/>
              </a:ext>
            </a:extLst>
          </p:cNvPr>
          <p:cNvPicPr>
            <a:picLocks noChangeAspect="1"/>
          </p:cNvPicPr>
          <p:nvPr/>
        </p:nvPicPr>
        <p:blipFill>
          <a:blip r:embed="rId2" cstate="print"/>
          <a:stretch>
            <a:fillRect/>
          </a:stretch>
        </p:blipFill>
        <p:spPr>
          <a:xfrm>
            <a:off x="2198052" y="1391077"/>
            <a:ext cx="6709330" cy="3835057"/>
          </a:xfrm>
          <a:prstGeom prst="rect">
            <a:avLst/>
          </a:prstGeom>
        </p:spPr>
      </p:pic>
      <p:graphicFrame>
        <p:nvGraphicFramePr>
          <p:cNvPr id="4" name="Table 3">
            <a:extLst>
              <a:ext uri="{FF2B5EF4-FFF2-40B4-BE49-F238E27FC236}">
                <a16:creationId xmlns:a16="http://schemas.microsoft.com/office/drawing/2014/main" id="{58D1EC01-30B8-4A62-81A9-B10A87280CDA}"/>
              </a:ext>
            </a:extLst>
          </p:cNvPr>
          <p:cNvGraphicFramePr>
            <a:graphicFrameLocks noGrp="1"/>
          </p:cNvGraphicFramePr>
          <p:nvPr>
            <p:extLst>
              <p:ext uri="{D42A27DB-BD31-4B8C-83A1-F6EECF244321}">
                <p14:modId xmlns:p14="http://schemas.microsoft.com/office/powerpoint/2010/main" val="2560089045"/>
              </p:ext>
            </p:extLst>
          </p:nvPr>
        </p:nvGraphicFramePr>
        <p:xfrm>
          <a:off x="1971684" y="1391077"/>
          <a:ext cx="8374756" cy="1463040"/>
        </p:xfrm>
        <a:graphic>
          <a:graphicData uri="http://schemas.openxmlformats.org/drawingml/2006/table">
            <a:tbl>
              <a:tblPr firstRow="1" bandRow="1">
                <a:tableStyleId>{5C22544A-7EE6-4342-B048-85BDC9FD1C3A}</a:tableStyleId>
              </a:tblPr>
              <a:tblGrid>
                <a:gridCol w="1864320">
                  <a:extLst>
                    <a:ext uri="{9D8B030D-6E8A-4147-A177-3AD203B41FA5}">
                      <a16:colId xmlns:a16="http://schemas.microsoft.com/office/drawing/2014/main" val="2112649756"/>
                    </a:ext>
                  </a:extLst>
                </a:gridCol>
                <a:gridCol w="4544391">
                  <a:extLst>
                    <a:ext uri="{9D8B030D-6E8A-4147-A177-3AD203B41FA5}">
                      <a16:colId xmlns:a16="http://schemas.microsoft.com/office/drawing/2014/main" val="114350309"/>
                    </a:ext>
                  </a:extLst>
                </a:gridCol>
                <a:gridCol w="1966045">
                  <a:extLst>
                    <a:ext uri="{9D8B030D-6E8A-4147-A177-3AD203B41FA5}">
                      <a16:colId xmlns:a16="http://schemas.microsoft.com/office/drawing/2014/main" val="1951042549"/>
                    </a:ext>
                  </a:extLst>
                </a:gridCol>
              </a:tblGrid>
              <a:tr h="370840">
                <a:tc>
                  <a:txBody>
                    <a:bodyPr/>
                    <a:lstStyle/>
                    <a:p>
                      <a:r>
                        <a:rPr lang="fr-FR" sz="2000" b="1" dirty="0">
                          <a:solidFill>
                            <a:schemeClr val="tx1"/>
                          </a:solidFill>
                          <a:latin typeface="+mn-lt"/>
                        </a:rPr>
                        <a:t>Ecouter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gridSpan="2">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Abordez les personnes qui peuvent avoir besoin de soutien</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Renseignez-vous auprès d’elles sur leurs besoins et préoccupations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Écoutez les personnes et aidez-les à se calmer</a:t>
                      </a:r>
                    </a:p>
                    <a:p>
                      <a:pPr marL="0" indent="0">
                        <a:buFont typeface="Arial" panose="020B0604020202020204" pitchFamily="34" charset="0"/>
                        <a:buNone/>
                      </a:pPr>
                      <a:endParaRPr lang="fr-FR" sz="1800" b="1"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hMerge="1">
                  <a:txBody>
                    <a:bodyPr/>
                    <a:lstStyle/>
                    <a:p>
                      <a:endParaRPr lang="en-US" dirty="0"/>
                    </a:p>
                  </a:txBody>
                  <a:tcPr/>
                </a:tc>
                <a:extLst>
                  <a:ext uri="{0D108BD9-81ED-4DB2-BD59-A6C34878D82A}">
                    <a16:rowId xmlns:a16="http://schemas.microsoft.com/office/drawing/2014/main" val="3097371199"/>
                  </a:ext>
                </a:extLst>
              </a:tr>
            </a:tbl>
          </a:graphicData>
        </a:graphic>
      </p:graphicFrame>
      <p:pic>
        <p:nvPicPr>
          <p:cNvPr id="5" name="Picture 4">
            <a:extLst>
              <a:ext uri="{FF2B5EF4-FFF2-40B4-BE49-F238E27FC236}">
                <a16:creationId xmlns:a16="http://schemas.microsoft.com/office/drawing/2014/main" id="{A9E6FD56-67BB-41A6-93E5-1E4915BAB89D}"/>
              </a:ext>
            </a:extLst>
          </p:cNvPr>
          <p:cNvPicPr/>
          <p:nvPr/>
        </p:nvPicPr>
        <p:blipFill rotWithShape="1">
          <a:blip r:embed="rId3"/>
          <a:srcRect l="45803" t="28857" r="51745" b="66061"/>
          <a:stretch/>
        </p:blipFill>
        <p:spPr bwMode="auto">
          <a:xfrm>
            <a:off x="3134156" y="1463085"/>
            <a:ext cx="618614" cy="792088"/>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E83DD148-31D1-40CB-8544-22A87FA9B5F5}"/>
              </a:ext>
            </a:extLst>
          </p:cNvPr>
          <p:cNvSpPr txBox="1"/>
          <p:nvPr/>
        </p:nvSpPr>
        <p:spPr>
          <a:xfrm>
            <a:off x="1589204" y="2992502"/>
            <a:ext cx="8669233" cy="2677656"/>
          </a:xfrm>
          <a:prstGeom prst="rect">
            <a:avLst/>
          </a:prstGeom>
          <a:solidFill>
            <a:schemeClr val="bg1"/>
          </a:solidFill>
        </p:spPr>
        <p:txBody>
          <a:bodyPr wrap="none" rtlCol="0">
            <a:spAutoFit/>
          </a:bodyPr>
          <a:lstStyle/>
          <a:p>
            <a:pPr algn="ctr"/>
            <a:r>
              <a:rPr lang="fr-FR" sz="2800" i="1" dirty="0">
                <a:latin typeface="+mn-lt"/>
              </a:rPr>
              <a:t>Apprenez à écouter avec :</a:t>
            </a:r>
          </a:p>
          <a:p>
            <a:pPr algn="ctr"/>
            <a:endParaRPr lang="fr-FR" sz="2800" i="1" dirty="0">
              <a:latin typeface="+mn-lt"/>
            </a:endParaRPr>
          </a:p>
          <a:p>
            <a:pPr algn="ctr"/>
            <a:r>
              <a:rPr lang="fr-FR" sz="2800" i="1" dirty="0">
                <a:latin typeface="+mn-lt"/>
              </a:rPr>
              <a:t>Vos yeux, en accordant toute votre attention à la personne</a:t>
            </a:r>
          </a:p>
          <a:p>
            <a:pPr algn="ctr"/>
            <a:r>
              <a:rPr lang="fr-FR" sz="2800" i="1" dirty="0">
                <a:latin typeface="+mn-lt"/>
              </a:rPr>
              <a:t>Vos oreilles, en écoutant vraiment ses préoccupations</a:t>
            </a:r>
          </a:p>
          <a:p>
            <a:pPr algn="ctr"/>
            <a:r>
              <a:rPr lang="fr-FR" sz="2800" i="1" dirty="0">
                <a:latin typeface="+mn-lt"/>
              </a:rPr>
              <a:t>Votre cœur, en faisant preuve de compassion et de respect</a:t>
            </a:r>
          </a:p>
          <a:p>
            <a:pPr algn="ctr"/>
            <a:endParaRPr lang="en-US" sz="2800" i="1" dirty="0">
              <a:latin typeface="+mn-lt"/>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A9D0634-1928-409D-8124-E58CD63D4ACE}"/>
              </a:ext>
            </a:extLst>
          </p:cNvPr>
          <p:cNvPicPr>
            <a:picLocks noChangeAspect="1"/>
          </p:cNvPicPr>
          <p:nvPr/>
        </p:nvPicPr>
        <p:blipFill>
          <a:blip r:embed="rId2" cstate="print"/>
          <a:stretch>
            <a:fillRect/>
          </a:stretch>
        </p:blipFill>
        <p:spPr>
          <a:xfrm>
            <a:off x="1982590" y="324312"/>
            <a:ext cx="8086725" cy="1181100"/>
          </a:xfrm>
          <a:prstGeom prst="rect">
            <a:avLst/>
          </a:prstGeom>
        </p:spPr>
      </p:pic>
      <p:pic>
        <p:nvPicPr>
          <p:cNvPr id="5" name="Picture 4">
            <a:extLst>
              <a:ext uri="{FF2B5EF4-FFF2-40B4-BE49-F238E27FC236}">
                <a16:creationId xmlns:a16="http://schemas.microsoft.com/office/drawing/2014/main" id="{B531933F-7475-4248-98BE-D3A727F73A9D}"/>
              </a:ext>
            </a:extLst>
          </p:cNvPr>
          <p:cNvPicPr>
            <a:picLocks noChangeAspect="1"/>
          </p:cNvPicPr>
          <p:nvPr/>
        </p:nvPicPr>
        <p:blipFill>
          <a:blip r:embed="rId3" cstate="print"/>
          <a:stretch>
            <a:fillRect/>
          </a:stretch>
        </p:blipFill>
        <p:spPr>
          <a:xfrm>
            <a:off x="2207103" y="1649428"/>
            <a:ext cx="7637698" cy="4547777"/>
          </a:xfrm>
          <a:prstGeom prst="rect">
            <a:avLst/>
          </a:prstGeom>
        </p:spPr>
      </p:pic>
      <p:graphicFrame>
        <p:nvGraphicFramePr>
          <p:cNvPr id="6" name="Table 5">
            <a:extLst>
              <a:ext uri="{FF2B5EF4-FFF2-40B4-BE49-F238E27FC236}">
                <a16:creationId xmlns:a16="http://schemas.microsoft.com/office/drawing/2014/main" id="{BB38FDC9-B540-4C69-82D0-359F7E99DC4A}"/>
              </a:ext>
            </a:extLst>
          </p:cNvPr>
          <p:cNvGraphicFramePr>
            <a:graphicFrameLocks noGrp="1"/>
          </p:cNvGraphicFramePr>
          <p:nvPr>
            <p:extLst>
              <p:ext uri="{D42A27DB-BD31-4B8C-83A1-F6EECF244321}">
                <p14:modId xmlns:p14="http://schemas.microsoft.com/office/powerpoint/2010/main" val="4203777379"/>
              </p:ext>
            </p:extLst>
          </p:nvPr>
        </p:nvGraphicFramePr>
        <p:xfrm>
          <a:off x="1672730" y="304800"/>
          <a:ext cx="8374756" cy="6126480"/>
        </p:xfrm>
        <a:graphic>
          <a:graphicData uri="http://schemas.openxmlformats.org/drawingml/2006/table">
            <a:tbl>
              <a:tblPr firstRow="1" bandRow="1">
                <a:tableStyleId>{5C22544A-7EE6-4342-B048-85BDC9FD1C3A}</a:tableStyleId>
              </a:tblPr>
              <a:tblGrid>
                <a:gridCol w="1864320">
                  <a:extLst>
                    <a:ext uri="{9D8B030D-6E8A-4147-A177-3AD203B41FA5}">
                      <a16:colId xmlns:a16="http://schemas.microsoft.com/office/drawing/2014/main" val="563519962"/>
                    </a:ext>
                  </a:extLst>
                </a:gridCol>
                <a:gridCol w="4544391">
                  <a:extLst>
                    <a:ext uri="{9D8B030D-6E8A-4147-A177-3AD203B41FA5}">
                      <a16:colId xmlns:a16="http://schemas.microsoft.com/office/drawing/2014/main" val="2854804208"/>
                    </a:ext>
                  </a:extLst>
                </a:gridCol>
                <a:gridCol w="1966045">
                  <a:extLst>
                    <a:ext uri="{9D8B030D-6E8A-4147-A177-3AD203B41FA5}">
                      <a16:colId xmlns:a16="http://schemas.microsoft.com/office/drawing/2014/main" val="1957262570"/>
                    </a:ext>
                  </a:extLst>
                </a:gridCol>
              </a:tblGrid>
              <a:tr h="370840">
                <a:tc>
                  <a:txBody>
                    <a:bodyPr/>
                    <a:lstStyle/>
                    <a:p>
                      <a:r>
                        <a:rPr lang="fr-FR" sz="2000" b="1" dirty="0">
                          <a:solidFill>
                            <a:schemeClr val="tx1"/>
                          </a:solidFill>
                          <a:latin typeface="+mn-lt"/>
                        </a:rPr>
                        <a:t>Ecouter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gridSpan="2">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Abordez les personnes qui peuvent avoir besoin de soutien</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Renseignez-vous auprès d’elles sur leurs besoins et préoccupations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Écoutez les personnes et aidez-les à se calmer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US" dirty="0"/>
                    </a:p>
                  </a:txBody>
                  <a:tcPr/>
                </a:tc>
                <a:extLst>
                  <a:ext uri="{0D108BD9-81ED-4DB2-BD59-A6C34878D82A}">
                    <a16:rowId xmlns:a16="http://schemas.microsoft.com/office/drawing/2014/main" val="36062697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baseline="0" dirty="0">
                          <a:solidFill>
                            <a:schemeClr val="tx1"/>
                          </a:solidFill>
                          <a:latin typeface="+mn-lt"/>
                          <a:ea typeface="+mn-ea"/>
                          <a:cs typeface="+mn-cs"/>
                        </a:rPr>
                        <a:t>Abordez les personnes</a:t>
                      </a:r>
                    </a:p>
                    <a:p>
                      <a:endParaRPr lang="en-US"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Abordez les personnes de manière respectueuse et comme leur culture l’exige</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Présentez-vous en indiquant votre nom et le nom de votre organisation</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Demandez-leur si vous pouvez les aider, trouvez un endroit sûr et calme pour parler</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Mettez la personne à l’aise, par exemple, en lui offrant de l’eau ou une couverture</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Essayez de garantir la sécurité de la personne.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1" dirty="0">
                        <a:solidFill>
                          <a:schemeClr val="tx1"/>
                        </a:solidFill>
                        <a:latin typeface="+mn-lt"/>
                      </a:endParaRPr>
                    </a:p>
                    <a:p>
                      <a:endParaRPr lang="en-US"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9489942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1200" baseline="0" dirty="0">
                          <a:solidFill>
                            <a:schemeClr val="tx1"/>
                          </a:solidFill>
                          <a:latin typeface="+mn-lt"/>
                          <a:ea typeface="+mn-ea"/>
                          <a:cs typeface="+mn-cs"/>
                        </a:rPr>
                        <a:t>Renseignez-vous auprès d’elles sur leurs besoins et préoccupations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Bien que certains besoins puissent être évidents, posez toujours la question </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Définissez avec la personne ses priorités, ce qui est le plus important pour elle.</a:t>
                      </a:r>
                    </a:p>
                    <a:p>
                      <a:endParaRPr lang="en-US" sz="14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6397772"/>
                  </a:ext>
                </a:extLst>
              </a:tr>
              <a:tr h="370840">
                <a:tc>
                  <a:txBody>
                    <a:bodyPr/>
                    <a:lstStyle/>
                    <a:p>
                      <a:endParaRPr lang="fr-FR" sz="1800" b="1" kern="1200" baseline="0" dirty="0">
                        <a:solidFill>
                          <a:schemeClr val="tx1"/>
                        </a:solidFill>
                        <a:latin typeface="+mn-lt"/>
                        <a:ea typeface="+mn-ea"/>
                        <a:cs typeface="+mn-cs"/>
                      </a:endParaRPr>
                    </a:p>
                    <a:p>
                      <a:r>
                        <a:rPr lang="fr-FR" sz="1800" b="1" kern="1200" baseline="0" dirty="0">
                          <a:solidFill>
                            <a:schemeClr val="tx1"/>
                          </a:solidFill>
                          <a:latin typeface="+mn-lt"/>
                          <a:ea typeface="+mn-ea"/>
                          <a:cs typeface="+mn-cs"/>
                        </a:rPr>
                        <a:t>Écoutez les personnes et aidez-les à se calmer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buFont typeface="Arial" panose="020B0604020202020204" pitchFamily="34" charset="0"/>
                        <a:buChar char="•"/>
                      </a:pPr>
                      <a:r>
                        <a:rPr lang="fr-FR" sz="1400" kern="1200" baseline="0" dirty="0">
                          <a:solidFill>
                            <a:schemeClr val="tx1"/>
                          </a:solidFill>
                          <a:latin typeface="+mn-lt"/>
                          <a:ea typeface="+mn-ea"/>
                          <a:cs typeface="+mn-cs"/>
                        </a:rPr>
                        <a:t>Restez près de la personne</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Ne la poussez pas à parler</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Écoutez-la si elle souhaite parler de ce qui s’est passé</a:t>
                      </a:r>
                    </a:p>
                    <a:p>
                      <a:pPr marL="285750" indent="-285750">
                        <a:buFont typeface="Arial" panose="020B0604020202020204" pitchFamily="34" charset="0"/>
                        <a:buChar char="•"/>
                      </a:pPr>
                      <a:r>
                        <a:rPr lang="fr-FR" sz="1400" kern="1200" baseline="0" dirty="0">
                          <a:solidFill>
                            <a:schemeClr val="tx1"/>
                          </a:solidFill>
                          <a:latin typeface="+mn-lt"/>
                          <a:ea typeface="+mn-ea"/>
                          <a:cs typeface="+mn-cs"/>
                        </a:rPr>
                        <a:t>Si elle montre des signes de détresse importante, aidez-la à retrouver son calme et veillez à ce qu’elle ne reste pas seule.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1996764"/>
                  </a:ext>
                </a:extLst>
              </a:tr>
            </a:tbl>
          </a:graphicData>
        </a:graphic>
      </p:graphicFrame>
      <p:pic>
        <p:nvPicPr>
          <p:cNvPr id="7" name="Picture 6">
            <a:extLst>
              <a:ext uri="{FF2B5EF4-FFF2-40B4-BE49-F238E27FC236}">
                <a16:creationId xmlns:a16="http://schemas.microsoft.com/office/drawing/2014/main" id="{B301B493-C1D1-46F3-8CB2-853AE453F02A}"/>
              </a:ext>
            </a:extLst>
          </p:cNvPr>
          <p:cNvPicPr/>
          <p:nvPr/>
        </p:nvPicPr>
        <p:blipFill rotWithShape="1">
          <a:blip r:embed="rId4"/>
          <a:srcRect l="45803" t="28857" r="51745" b="66061"/>
          <a:stretch/>
        </p:blipFill>
        <p:spPr bwMode="auto">
          <a:xfrm>
            <a:off x="2846686" y="396320"/>
            <a:ext cx="618614" cy="792088"/>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6" name="Content Placeholder 2"/>
          <p:cNvSpPr txBox="1">
            <a:spLocks noGrp="1"/>
          </p:cNvSpPr>
          <p:nvPr>
            <p:ph type="body" idx="1"/>
          </p:nvPr>
        </p:nvSpPr>
        <p:spPr>
          <a:xfrm>
            <a:off x="1763119" y="2174873"/>
            <a:ext cx="8665763" cy="2508254"/>
          </a:xfrm>
          <a:prstGeom prst="rect">
            <a:avLst/>
          </a:prstGeom>
        </p:spPr>
        <p:txBody>
          <a:bodyPr>
            <a:normAutofit fontScale="92500"/>
          </a:bodyPr>
          <a:lstStyle/>
          <a:p>
            <a:pPr lvl="0"/>
            <a:r>
              <a:rPr lang="fr-FR" sz="2400" b="1" dirty="0">
                <a:solidFill>
                  <a:srgbClr val="C00000"/>
                </a:solidFill>
              </a:rPr>
              <a:t>Ne poussez pas </a:t>
            </a:r>
            <a:r>
              <a:rPr lang="fr-FR" sz="2400" dirty="0">
                <a:solidFill>
                  <a:schemeClr val="tx1"/>
                </a:solidFill>
              </a:rPr>
              <a:t>la personne à parler</a:t>
            </a:r>
          </a:p>
          <a:p>
            <a:r>
              <a:rPr lang="fr-FR" sz="2400" b="1" dirty="0">
                <a:solidFill>
                  <a:srgbClr val="C00000"/>
                </a:solidFill>
              </a:rPr>
              <a:t>Écoutez-la</a:t>
            </a:r>
            <a:r>
              <a:rPr lang="fr-FR" sz="2400" b="1" dirty="0">
                <a:solidFill>
                  <a:schemeClr val="tx1"/>
                </a:solidFill>
              </a:rPr>
              <a:t> </a:t>
            </a:r>
            <a:r>
              <a:rPr lang="fr-FR" sz="2400" dirty="0">
                <a:solidFill>
                  <a:schemeClr val="tx1"/>
                </a:solidFill>
              </a:rPr>
              <a:t>si elle souhaite parler de ce qui s’est passé</a:t>
            </a:r>
          </a:p>
          <a:p>
            <a:pPr lvl="0"/>
            <a:r>
              <a:rPr lang="fr-FR" sz="2400" dirty="0">
                <a:solidFill>
                  <a:schemeClr val="tx1"/>
                </a:solidFill>
              </a:rPr>
              <a:t>Gardez une voix </a:t>
            </a:r>
            <a:r>
              <a:rPr lang="fr-FR" sz="2400" b="1" dirty="0">
                <a:solidFill>
                  <a:srgbClr val="C00000"/>
                </a:solidFill>
              </a:rPr>
              <a:t>calme et douce</a:t>
            </a:r>
            <a:endParaRPr lang="fr-FR" sz="2400" dirty="0">
              <a:solidFill>
                <a:srgbClr val="C00000"/>
              </a:solidFill>
            </a:endParaRPr>
          </a:p>
          <a:p>
            <a:pPr lvl="0"/>
            <a:r>
              <a:rPr lang="fr-FR" sz="2400" dirty="0">
                <a:solidFill>
                  <a:schemeClr val="tx1"/>
                </a:solidFill>
              </a:rPr>
              <a:t>Essayez de regarder la personne </a:t>
            </a:r>
            <a:r>
              <a:rPr lang="fr-FR" sz="2400" b="1" dirty="0">
                <a:solidFill>
                  <a:srgbClr val="C00000"/>
                </a:solidFill>
              </a:rPr>
              <a:t>dans les yeux </a:t>
            </a:r>
            <a:r>
              <a:rPr lang="fr-FR" sz="2400" dirty="0">
                <a:solidFill>
                  <a:schemeClr val="tx1"/>
                </a:solidFill>
              </a:rPr>
              <a:t>lorsque vous lui parlez</a:t>
            </a:r>
          </a:p>
          <a:p>
            <a:pPr lvl="0"/>
            <a:r>
              <a:rPr lang="fr-FR" sz="2400" dirty="0">
                <a:solidFill>
                  <a:schemeClr val="tx1"/>
                </a:solidFill>
              </a:rPr>
              <a:t>Rappelez-lui que </a:t>
            </a:r>
            <a:r>
              <a:rPr lang="fr-FR" sz="2400" b="1" dirty="0">
                <a:solidFill>
                  <a:srgbClr val="C00000"/>
                </a:solidFill>
              </a:rPr>
              <a:t>vous êtes là pour l’aider</a:t>
            </a:r>
            <a:endParaRPr lang="fr-FR" sz="2400" dirty="0">
              <a:solidFill>
                <a:srgbClr val="C00000"/>
              </a:solidFill>
            </a:endParaRPr>
          </a:p>
          <a:p>
            <a:pPr lvl="0"/>
            <a:r>
              <a:rPr lang="fr-FR" sz="2400" dirty="0">
                <a:solidFill>
                  <a:schemeClr val="tx1"/>
                </a:solidFill>
              </a:rPr>
              <a:t>Si elle montre des signes de </a:t>
            </a:r>
            <a:r>
              <a:rPr lang="fr-FR" sz="2400" b="1" dirty="0">
                <a:solidFill>
                  <a:srgbClr val="C00000"/>
                </a:solidFill>
              </a:rPr>
              <a:t>détresse profonde</a:t>
            </a:r>
            <a:r>
              <a:rPr lang="fr-FR" sz="2400" dirty="0">
                <a:solidFill>
                  <a:schemeClr val="tx1"/>
                </a:solidFill>
              </a:rPr>
              <a:t>, veillez à ce qu’elle ne reste pas seule</a:t>
            </a:r>
          </a:p>
          <a:p>
            <a:pPr>
              <a:defRPr>
                <a:solidFill>
                  <a:srgbClr val="C00000"/>
                </a:solidFill>
                <a:latin typeface="Source Sans Pro Bold"/>
                <a:ea typeface="Source Sans Pro Bold"/>
                <a:cs typeface="Source Sans Pro Bold"/>
                <a:sym typeface="Source Sans Pro Bold"/>
              </a:defRPr>
            </a:pPr>
            <a:endParaRPr dirty="0">
              <a:solidFill>
                <a:schemeClr val="tx1"/>
              </a:solidFill>
            </a:endParaRPr>
          </a:p>
        </p:txBody>
      </p:sp>
      <p:pic>
        <p:nvPicPr>
          <p:cNvPr id="467" name="Picture 2" descr="Picture 2"/>
          <p:cNvPicPr>
            <a:picLocks noChangeAspect="1"/>
          </p:cNvPicPr>
          <p:nvPr/>
        </p:nvPicPr>
        <p:blipFill>
          <a:blip r:embed="rId2"/>
          <a:srcRect t="12777"/>
          <a:stretch>
            <a:fillRect/>
          </a:stretch>
        </p:blipFill>
        <p:spPr>
          <a:xfrm>
            <a:off x="10222737" y="2649852"/>
            <a:ext cx="1623616" cy="2033275"/>
          </a:xfrm>
          <a:prstGeom prst="rect">
            <a:avLst/>
          </a:prstGeom>
          <a:ln w="12700">
            <a:miter lim="400000"/>
          </a:ln>
        </p:spPr>
      </p:pic>
      <p:sp>
        <p:nvSpPr>
          <p:cNvPr id="468" name="Slide Number Placeholder 3"/>
          <p:cNvSpPr txBox="1"/>
          <p:nvPr/>
        </p:nvSpPr>
        <p:spPr>
          <a:xfrm>
            <a:off x="9515805" y="655153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defRPr>
            </a:lvl1pPr>
          </a:lstStyle>
          <a:p>
            <a:r>
              <a:t>34</a:t>
            </a:r>
          </a:p>
        </p:txBody>
      </p:sp>
      <p:sp>
        <p:nvSpPr>
          <p:cNvPr id="2" name="Title 1">
            <a:extLst>
              <a:ext uri="{FF2B5EF4-FFF2-40B4-BE49-F238E27FC236}">
                <a16:creationId xmlns:a16="http://schemas.microsoft.com/office/drawing/2014/main" id="{F40C67C6-91F1-631A-15CD-854791F5FAF6}"/>
              </a:ext>
            </a:extLst>
          </p:cNvPr>
          <p:cNvSpPr txBox="1">
            <a:spLocks/>
          </p:cNvSpPr>
          <p:nvPr/>
        </p:nvSpPr>
        <p:spPr>
          <a:xfrm>
            <a:off x="138856" y="6303"/>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Aider les personnes à se calmer</a:t>
            </a:r>
            <a:endParaRPr lang="en-US" b="1"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9B6CB24-E248-ECCE-95C1-1CF796453B81}"/>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dirty="0">
                <a:solidFill>
                  <a:schemeClr val="bg1"/>
                </a:solidFill>
              </a:rPr>
              <a:t>Bien communiquer : ce qu’il faut dire et faire </a:t>
            </a:r>
            <a:endParaRPr lang="en-US" b="1" dirty="0">
              <a:solidFill>
                <a:schemeClr val="bg1"/>
              </a:solidFill>
            </a:endParaRPr>
          </a:p>
        </p:txBody>
      </p:sp>
      <p:sp>
        <p:nvSpPr>
          <p:cNvPr id="9" name="Content Placeholder 2">
            <a:extLst>
              <a:ext uri="{FF2B5EF4-FFF2-40B4-BE49-F238E27FC236}">
                <a16:creationId xmlns:a16="http://schemas.microsoft.com/office/drawing/2014/main" id="{2BC95574-DE8A-4C07-BCB6-6773966BC2C7}"/>
              </a:ext>
            </a:extLst>
          </p:cNvPr>
          <p:cNvSpPr txBox="1">
            <a:spLocks/>
          </p:cNvSpPr>
          <p:nvPr/>
        </p:nvSpPr>
        <p:spPr>
          <a:xfrm>
            <a:off x="1694568" y="1237336"/>
            <a:ext cx="4320480" cy="5184576"/>
          </a:xfrm>
          <a:prstGeom prst="rect">
            <a:avLst/>
          </a:prstGeom>
          <a:solidFill>
            <a:srgbClr val="0099CC">
              <a:alpha val="28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marL="342900" indent="-342900" hangingPunct="1">
              <a:buFont typeface="Arial" panose="020B0604020202020204" pitchFamily="34" charset="0"/>
              <a:buChar char="•"/>
            </a:pPr>
            <a:r>
              <a:rPr lang="fr-FR" sz="2000" dirty="0">
                <a:solidFill>
                  <a:srgbClr val="002060"/>
                </a:solidFill>
              </a:rPr>
              <a:t>Essayez de trouver un endroit tranquille pour parler et réduisez au minimum les dérangements.</a:t>
            </a:r>
          </a:p>
          <a:p>
            <a:pPr marL="342900" indent="-342900" hangingPunct="1">
              <a:buFont typeface="Arial" panose="020B0604020202020204" pitchFamily="34" charset="0"/>
              <a:buChar char="•"/>
            </a:pPr>
            <a:r>
              <a:rPr lang="fr-FR" sz="2000" dirty="0">
                <a:solidFill>
                  <a:srgbClr val="002060"/>
                </a:solidFill>
              </a:rPr>
              <a:t>Maintenez une distance appropriée entre la personne et vous, en fonction de son âge, son sexe et sa culture.</a:t>
            </a:r>
          </a:p>
          <a:p>
            <a:pPr marL="342900" indent="-342900" hangingPunct="1">
              <a:buFont typeface="Arial" panose="020B0604020202020204" pitchFamily="34" charset="0"/>
              <a:buChar char="•"/>
            </a:pPr>
            <a:r>
              <a:rPr lang="fr-FR" sz="2000" dirty="0">
                <a:solidFill>
                  <a:srgbClr val="002060"/>
                </a:solidFill>
              </a:rPr>
              <a:t>Faites comprendre à la personne que vous écoutez ; par exemple, hochez la tête ou acquiescez verbalement.</a:t>
            </a:r>
          </a:p>
          <a:p>
            <a:pPr marL="342900" indent="-342900" hangingPunct="1">
              <a:buFont typeface="Arial" panose="020B0604020202020204" pitchFamily="34" charset="0"/>
              <a:buChar char="•"/>
            </a:pPr>
            <a:r>
              <a:rPr lang="fr-FR" sz="2000" dirty="0">
                <a:solidFill>
                  <a:srgbClr val="002060"/>
                </a:solidFill>
              </a:rPr>
              <a:t>Soyez patient et calme.</a:t>
            </a:r>
          </a:p>
          <a:p>
            <a:pPr marL="342900" indent="-342900" hangingPunct="1">
              <a:buFont typeface="Arial" panose="020B0604020202020204" pitchFamily="34" charset="0"/>
              <a:buChar char="•"/>
            </a:pPr>
            <a:r>
              <a:rPr lang="fr-FR" sz="2000" dirty="0">
                <a:solidFill>
                  <a:srgbClr val="002060"/>
                </a:solidFill>
              </a:rPr>
              <a:t>Donnez des informations concrètes, si vous en avez. Soyez honnête au sujet de ce que vous savez et de ce que vous ne savez pas. Dites : « Je ne sais pas, mais je vais essayer de me renseigner pour vous ».</a:t>
            </a:r>
          </a:p>
          <a:p>
            <a:pPr hangingPunct="1"/>
            <a:endParaRPr lang="en-GB" sz="1900" dirty="0"/>
          </a:p>
          <a:p>
            <a:pPr hangingPunct="1"/>
            <a:endParaRPr lang="en-GB" sz="1900" dirty="0"/>
          </a:p>
        </p:txBody>
      </p:sp>
      <p:sp>
        <p:nvSpPr>
          <p:cNvPr id="10" name="Content Placeholder 3">
            <a:extLst>
              <a:ext uri="{FF2B5EF4-FFF2-40B4-BE49-F238E27FC236}">
                <a16:creationId xmlns:a16="http://schemas.microsoft.com/office/drawing/2014/main" id="{62FF5563-AD01-4652-9AEE-9396366EEB43}"/>
              </a:ext>
            </a:extLst>
          </p:cNvPr>
          <p:cNvSpPr txBox="1">
            <a:spLocks/>
          </p:cNvSpPr>
          <p:nvPr/>
        </p:nvSpPr>
        <p:spPr>
          <a:xfrm>
            <a:off x="6087056" y="1237336"/>
            <a:ext cx="4392488" cy="5184576"/>
          </a:xfrm>
          <a:prstGeom prst="rect">
            <a:avLst/>
          </a:prstGeom>
          <a:solidFill>
            <a:srgbClr val="0099CC">
              <a:alpha val="28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marL="342900" indent="-342900" hangingPunct="1">
              <a:buFont typeface="Arial" panose="020B0604020202020204" pitchFamily="34" charset="0"/>
              <a:buChar char="•"/>
            </a:pPr>
            <a:r>
              <a:rPr lang="fr-FR" sz="2000" dirty="0">
                <a:solidFill>
                  <a:srgbClr val="002060"/>
                </a:solidFill>
              </a:rPr>
              <a:t>Communiquez les informations de manière à ce que toute personne puisse comprendre – les mots doivent être simples</a:t>
            </a:r>
            <a:r>
              <a:rPr lang="en-US" sz="2000" dirty="0">
                <a:solidFill>
                  <a:srgbClr val="002060"/>
                </a:solidFill>
              </a:rPr>
              <a:t>.</a:t>
            </a:r>
          </a:p>
          <a:p>
            <a:pPr marL="342900" indent="-342900" hangingPunct="1">
              <a:buFont typeface="Arial" panose="020B0604020202020204" pitchFamily="34" charset="0"/>
              <a:buChar char="•"/>
            </a:pPr>
            <a:r>
              <a:rPr lang="fr-FR" sz="2000" dirty="0">
                <a:solidFill>
                  <a:srgbClr val="002060"/>
                </a:solidFill>
              </a:rPr>
              <a:t>Prenez conscience de ce que la personne ressent et des pertes ou autres événements importants dont elle vous parle, tels que le décès d’un proche. Dites : « Je suis vraiment désolé. Je comprends que vous soyez triste ».</a:t>
            </a:r>
          </a:p>
          <a:p>
            <a:pPr marL="342900" indent="-342900" hangingPunct="1">
              <a:buFont typeface="Arial" panose="020B0604020202020204" pitchFamily="34" charset="0"/>
              <a:buChar char="•"/>
            </a:pPr>
            <a:r>
              <a:rPr lang="fr-FR" sz="2000" dirty="0">
                <a:solidFill>
                  <a:srgbClr val="002060"/>
                </a:solidFill>
              </a:rPr>
              <a:t>Respectez la vie privée de la personne. Veillez à la confidentialité de son histoire, surtout si elle parle d’événements très personnels. </a:t>
            </a:r>
          </a:p>
          <a:p>
            <a:pPr marL="342900" indent="-342900" hangingPunct="1">
              <a:buFont typeface="Arial" panose="020B0604020202020204" pitchFamily="34" charset="0"/>
              <a:buChar char="•"/>
            </a:pPr>
            <a:r>
              <a:rPr lang="fr-FR" sz="2000" dirty="0">
                <a:solidFill>
                  <a:srgbClr val="002060"/>
                </a:solidFill>
              </a:rPr>
              <a:t>Reconnaissez les points forts de la personne et la manière dont elle s’en est sortie.</a:t>
            </a:r>
          </a:p>
          <a:p>
            <a:pPr marL="342900" indent="-342900" hangingPunct="1">
              <a:buFont typeface="Arial" panose="020B0604020202020204" pitchFamily="34" charset="0"/>
              <a:buChar char="•"/>
            </a:pPr>
            <a:endParaRPr lang="en-GB" sz="2000" dirty="0"/>
          </a:p>
          <a:p>
            <a:pPr hangingPunct="1"/>
            <a:endParaRPr lang="en-GB" sz="1900"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AA60C-1F2A-8BF2-EF44-45B88DCA20E2}"/>
              </a:ext>
            </a:extLst>
          </p:cNvPr>
          <p:cNvSpPr txBox="1">
            <a:spLocks/>
          </p:cNvSpPr>
          <p:nvPr/>
        </p:nvSpPr>
        <p:spPr>
          <a:xfrm>
            <a:off x="138856" y="92028"/>
            <a:ext cx="9369128"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2800" b="1" dirty="0">
                <a:solidFill>
                  <a:schemeClr val="bg1"/>
                </a:solidFill>
              </a:rPr>
              <a:t>Bien communiquer : ce qu’il ne faut PAS dire ou faire</a:t>
            </a:r>
            <a:endParaRPr lang="en-US" sz="2800" b="1" dirty="0">
              <a:solidFill>
                <a:schemeClr val="bg1"/>
              </a:solidFill>
            </a:endParaRPr>
          </a:p>
        </p:txBody>
      </p:sp>
      <p:sp>
        <p:nvSpPr>
          <p:cNvPr id="9" name="Content Placeholder 2">
            <a:extLst>
              <a:ext uri="{FF2B5EF4-FFF2-40B4-BE49-F238E27FC236}">
                <a16:creationId xmlns:a16="http://schemas.microsoft.com/office/drawing/2014/main" id="{D56DEFB2-BB5F-49A2-A675-3C2C5B9DECA5}"/>
              </a:ext>
            </a:extLst>
          </p:cNvPr>
          <p:cNvSpPr txBox="1">
            <a:spLocks/>
          </p:cNvSpPr>
          <p:nvPr/>
        </p:nvSpPr>
        <p:spPr>
          <a:xfrm>
            <a:off x="1523107" y="1443509"/>
            <a:ext cx="4320480" cy="3960440"/>
          </a:xfrm>
          <a:prstGeom prst="rect">
            <a:avLst/>
          </a:prstGeom>
          <a:solidFill>
            <a:srgbClr val="0099CC">
              <a:alpha val="28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marL="342900" indent="-342900" hangingPunct="1">
              <a:buFont typeface="Arial" panose="020B0604020202020204" pitchFamily="34" charset="0"/>
              <a:buChar char="•"/>
            </a:pPr>
            <a:r>
              <a:rPr lang="fr-FR" sz="2000" dirty="0">
                <a:solidFill>
                  <a:srgbClr val="002060"/>
                </a:solidFill>
              </a:rPr>
              <a:t>Ne poussez pas la personne à raconter son histoire. </a:t>
            </a:r>
          </a:p>
          <a:p>
            <a:pPr marL="342900" indent="-342900" hangingPunct="1">
              <a:buFont typeface="Arial" panose="020B0604020202020204" pitchFamily="34" charset="0"/>
              <a:buChar char="•"/>
            </a:pPr>
            <a:r>
              <a:rPr lang="fr-FR" sz="2000" dirty="0">
                <a:solidFill>
                  <a:srgbClr val="002060"/>
                </a:solidFill>
              </a:rPr>
              <a:t>N’interrompez pas une personne qui raconte son histoire.</a:t>
            </a:r>
          </a:p>
          <a:p>
            <a:pPr marL="342900" indent="-342900" hangingPunct="1">
              <a:buFont typeface="Arial" panose="020B0604020202020204" pitchFamily="34" charset="0"/>
              <a:buChar char="•"/>
            </a:pPr>
            <a:r>
              <a:rPr lang="fr-FR" sz="2000" dirty="0">
                <a:solidFill>
                  <a:srgbClr val="002060"/>
                </a:solidFill>
              </a:rPr>
              <a:t>Ne portez pas de jugement sur ce qu’elle a fait ou n’a pas fait, ou sur ce qu’elle ressent</a:t>
            </a:r>
            <a:r>
              <a:rPr lang="fr-FR" sz="2000" i="1" dirty="0">
                <a:solidFill>
                  <a:srgbClr val="002060"/>
                </a:solidFill>
              </a:rPr>
              <a:t>. </a:t>
            </a:r>
          </a:p>
          <a:p>
            <a:pPr marL="342900" indent="-342900" hangingPunct="1">
              <a:buFont typeface="Arial" panose="020B0604020202020204" pitchFamily="34" charset="0"/>
              <a:buChar char="•"/>
            </a:pPr>
            <a:r>
              <a:rPr lang="fr-FR" sz="2000" dirty="0">
                <a:solidFill>
                  <a:srgbClr val="002060"/>
                </a:solidFill>
              </a:rPr>
              <a:t>N’inventez pas si vous ne savez pas.</a:t>
            </a:r>
          </a:p>
          <a:p>
            <a:pPr marL="342900" indent="-342900" hangingPunct="1">
              <a:buFont typeface="Arial" panose="020B0604020202020204" pitchFamily="34" charset="0"/>
              <a:buChar char="•"/>
            </a:pPr>
            <a:r>
              <a:rPr lang="fr-FR" sz="2000" dirty="0">
                <a:solidFill>
                  <a:srgbClr val="002060"/>
                </a:solidFill>
              </a:rPr>
              <a:t>N’utilisez pas des termes trop techniques.</a:t>
            </a:r>
          </a:p>
          <a:p>
            <a:pPr hangingPunct="1"/>
            <a:endParaRPr lang="fr-FR" sz="2000" dirty="0"/>
          </a:p>
          <a:p>
            <a:pPr hangingPunct="1"/>
            <a:endParaRPr lang="fr-FR" sz="2000" dirty="0"/>
          </a:p>
        </p:txBody>
      </p:sp>
      <p:sp>
        <p:nvSpPr>
          <p:cNvPr id="10" name="Content Placeholder 3">
            <a:extLst>
              <a:ext uri="{FF2B5EF4-FFF2-40B4-BE49-F238E27FC236}">
                <a16:creationId xmlns:a16="http://schemas.microsoft.com/office/drawing/2014/main" id="{1A6BD8B8-0D43-452A-80AF-DD4D98D12639}"/>
              </a:ext>
            </a:extLst>
          </p:cNvPr>
          <p:cNvSpPr txBox="1">
            <a:spLocks/>
          </p:cNvSpPr>
          <p:nvPr/>
        </p:nvSpPr>
        <p:spPr>
          <a:xfrm>
            <a:off x="5915595" y="1454051"/>
            <a:ext cx="4392488" cy="3949898"/>
          </a:xfrm>
          <a:prstGeom prst="rect">
            <a:avLst/>
          </a:prstGeom>
          <a:solidFill>
            <a:srgbClr val="0099CC">
              <a:alpha val="28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marL="342900" indent="-342900" hangingPunct="1">
              <a:buFont typeface="Arial" panose="020B0604020202020204" pitchFamily="34" charset="0"/>
              <a:buChar char="•"/>
            </a:pPr>
            <a:r>
              <a:rPr lang="fr-FR" sz="2000" dirty="0">
                <a:solidFill>
                  <a:srgbClr val="002060"/>
                </a:solidFill>
              </a:rPr>
              <a:t>Ne lui racontez pas l’histoire d’une autre personne.</a:t>
            </a:r>
          </a:p>
          <a:p>
            <a:pPr marL="342900" indent="-342900" hangingPunct="1">
              <a:buFont typeface="Arial" panose="020B0604020202020204" pitchFamily="34" charset="0"/>
              <a:buChar char="•"/>
            </a:pPr>
            <a:r>
              <a:rPr lang="fr-FR" sz="2000" dirty="0">
                <a:solidFill>
                  <a:srgbClr val="002060"/>
                </a:solidFill>
              </a:rPr>
              <a:t>Ne parlez pas de vos problèmes personnels.</a:t>
            </a:r>
          </a:p>
          <a:p>
            <a:pPr marL="342900" indent="-342900" hangingPunct="1">
              <a:buFont typeface="Arial" panose="020B0604020202020204" pitchFamily="34" charset="0"/>
              <a:buChar char="•"/>
            </a:pPr>
            <a:r>
              <a:rPr lang="fr-FR" sz="2000" dirty="0">
                <a:solidFill>
                  <a:srgbClr val="002060"/>
                </a:solidFill>
              </a:rPr>
              <a:t>Ne faites pas de fausses promesses.</a:t>
            </a:r>
          </a:p>
          <a:p>
            <a:pPr marL="342900" indent="-342900" hangingPunct="1">
              <a:buFont typeface="Arial" panose="020B0604020202020204" pitchFamily="34" charset="0"/>
              <a:buChar char="•"/>
            </a:pPr>
            <a:r>
              <a:rPr lang="fr-FR" sz="2000" dirty="0">
                <a:solidFill>
                  <a:srgbClr val="002060"/>
                </a:solidFill>
              </a:rPr>
              <a:t>Ne pensez pas et n’agissez pas comme si vous deviez résoudre tous les problèmes des personnes à leur place.</a:t>
            </a:r>
          </a:p>
          <a:p>
            <a:pPr marL="342900" indent="-342900" hangingPunct="1">
              <a:buFont typeface="Arial" panose="020B0604020202020204" pitchFamily="34" charset="0"/>
              <a:buChar char="•"/>
            </a:pPr>
            <a:r>
              <a:rPr lang="fr-FR" sz="2000" dirty="0">
                <a:solidFill>
                  <a:srgbClr val="002060"/>
                </a:solidFill>
              </a:rPr>
              <a:t>Ne découragez pas la personne.</a:t>
            </a:r>
          </a:p>
          <a:p>
            <a:pPr marL="342900" indent="-342900" hangingPunct="1">
              <a:buFont typeface="Arial" panose="020B0604020202020204" pitchFamily="34" charset="0"/>
              <a:buChar char="•"/>
            </a:pPr>
            <a:r>
              <a:rPr lang="fr-FR" sz="2000" dirty="0">
                <a:solidFill>
                  <a:srgbClr val="002060"/>
                </a:solidFill>
              </a:rPr>
              <a:t>Ne parlez pas de personnes de façon négative.</a:t>
            </a:r>
          </a:p>
          <a:p>
            <a:pPr hangingPunct="1"/>
            <a:endParaRPr lang="en-GB" sz="2000" dirty="0"/>
          </a:p>
          <a:p>
            <a:pPr hangingPunct="1"/>
            <a:endParaRPr lang="en-GB" sz="2000"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C1A066-4BAA-472E-AA23-EA004F582898}"/>
              </a:ext>
            </a:extLst>
          </p:cNvPr>
          <p:cNvPicPr>
            <a:picLocks noChangeAspect="1"/>
          </p:cNvPicPr>
          <p:nvPr/>
        </p:nvPicPr>
        <p:blipFill>
          <a:blip r:embed="rId2" cstate="print"/>
          <a:stretch>
            <a:fillRect/>
          </a:stretch>
        </p:blipFill>
        <p:spPr>
          <a:xfrm>
            <a:off x="2372345" y="977187"/>
            <a:ext cx="7253486" cy="5170977"/>
          </a:xfrm>
          <a:prstGeom prst="rect">
            <a:avLst/>
          </a:prstGeom>
        </p:spPr>
      </p:pic>
      <p:graphicFrame>
        <p:nvGraphicFramePr>
          <p:cNvPr id="4" name="Table 3">
            <a:extLst>
              <a:ext uri="{FF2B5EF4-FFF2-40B4-BE49-F238E27FC236}">
                <a16:creationId xmlns:a16="http://schemas.microsoft.com/office/drawing/2014/main" id="{05751C77-8274-472A-AD64-8A1366A25FBF}"/>
              </a:ext>
            </a:extLst>
          </p:cNvPr>
          <p:cNvGraphicFramePr>
            <a:graphicFrameLocks noGrp="1"/>
          </p:cNvGraphicFramePr>
          <p:nvPr>
            <p:extLst>
              <p:ext uri="{D42A27DB-BD31-4B8C-83A1-F6EECF244321}">
                <p14:modId xmlns:p14="http://schemas.microsoft.com/office/powerpoint/2010/main" val="1738459233"/>
              </p:ext>
            </p:extLst>
          </p:nvPr>
        </p:nvGraphicFramePr>
        <p:xfrm>
          <a:off x="1724273" y="594380"/>
          <a:ext cx="8352928" cy="1737360"/>
        </p:xfrm>
        <a:graphic>
          <a:graphicData uri="http://schemas.openxmlformats.org/drawingml/2006/table">
            <a:tbl>
              <a:tblPr firstRow="1" bandRow="1">
                <a:tableStyleId>{5C22544A-7EE6-4342-B048-85BDC9FD1C3A}</a:tableStyleId>
              </a:tblPr>
              <a:tblGrid>
                <a:gridCol w="1907109">
                  <a:extLst>
                    <a:ext uri="{9D8B030D-6E8A-4147-A177-3AD203B41FA5}">
                      <a16:colId xmlns:a16="http://schemas.microsoft.com/office/drawing/2014/main" val="3134823681"/>
                    </a:ext>
                  </a:extLst>
                </a:gridCol>
                <a:gridCol w="6445819">
                  <a:extLst>
                    <a:ext uri="{9D8B030D-6E8A-4147-A177-3AD203B41FA5}">
                      <a16:colId xmlns:a16="http://schemas.microsoft.com/office/drawing/2014/main" val="320227219"/>
                    </a:ext>
                  </a:extLst>
                </a:gridCol>
              </a:tblGrid>
              <a:tr h="37084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sp>
        <p:nvSpPr>
          <p:cNvPr id="5" name="TextBox 4">
            <a:extLst>
              <a:ext uri="{FF2B5EF4-FFF2-40B4-BE49-F238E27FC236}">
                <a16:creationId xmlns:a16="http://schemas.microsoft.com/office/drawing/2014/main" id="{22EEAF5A-EB7F-4990-9844-02BBF1464111}"/>
              </a:ext>
            </a:extLst>
          </p:cNvPr>
          <p:cNvSpPr txBox="1"/>
          <p:nvPr/>
        </p:nvSpPr>
        <p:spPr>
          <a:xfrm>
            <a:off x="2228329" y="5389175"/>
            <a:ext cx="7488832" cy="830997"/>
          </a:xfrm>
          <a:prstGeom prst="rect">
            <a:avLst/>
          </a:prstGeom>
          <a:solidFill>
            <a:schemeClr val="bg1"/>
          </a:solidFill>
        </p:spPr>
        <p:txBody>
          <a:bodyPr wrap="square" rtlCol="0">
            <a:spAutoFit/>
          </a:bodyPr>
          <a:lstStyle/>
          <a:p>
            <a:pPr algn="ctr"/>
            <a:r>
              <a:rPr lang="fr-FR" sz="2400" i="1" dirty="0">
                <a:latin typeface="+mn-lt"/>
              </a:rPr>
              <a:t>Aidez les personnes à s’aider elles-mêmes et à reprendre le contrôle de la situation</a:t>
            </a:r>
          </a:p>
        </p:txBody>
      </p:sp>
      <p:pic>
        <p:nvPicPr>
          <p:cNvPr id="6" name="Picture 5">
            <a:extLst>
              <a:ext uri="{FF2B5EF4-FFF2-40B4-BE49-F238E27FC236}">
                <a16:creationId xmlns:a16="http://schemas.microsoft.com/office/drawing/2014/main" id="{A74EE021-8F3E-4284-AC49-EB5F1E213993}"/>
              </a:ext>
            </a:extLst>
          </p:cNvPr>
          <p:cNvPicPr/>
          <p:nvPr/>
        </p:nvPicPr>
        <p:blipFill rotWithShape="1">
          <a:blip r:embed="rId3"/>
          <a:srcRect l="47052" t="29566" r="50423" b="65275"/>
          <a:stretch/>
        </p:blipFill>
        <p:spPr bwMode="auto">
          <a:xfrm>
            <a:off x="2948409" y="682665"/>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5C158D4-B5DF-4F0E-A88C-C687AE7532E3}"/>
              </a:ext>
            </a:extLst>
          </p:cNvPr>
          <p:cNvPicPr>
            <a:picLocks noChangeAspect="1"/>
          </p:cNvPicPr>
          <p:nvPr/>
        </p:nvPicPr>
        <p:blipFill rotWithShape="1">
          <a:blip r:embed="rId2" cstate="print"/>
          <a:srcRect b="74934"/>
          <a:stretch/>
        </p:blipFill>
        <p:spPr>
          <a:xfrm>
            <a:off x="2469257" y="833289"/>
            <a:ext cx="7253486" cy="1296144"/>
          </a:xfrm>
          <a:prstGeom prst="rect">
            <a:avLst/>
          </a:prstGeom>
        </p:spPr>
      </p:pic>
      <p:sp>
        <p:nvSpPr>
          <p:cNvPr id="5" name="TextBox 4">
            <a:extLst>
              <a:ext uri="{FF2B5EF4-FFF2-40B4-BE49-F238E27FC236}">
                <a16:creationId xmlns:a16="http://schemas.microsoft.com/office/drawing/2014/main" id="{AC5AA637-25AE-4684-8DB3-8AF8A9BAA801}"/>
              </a:ext>
            </a:extLst>
          </p:cNvPr>
          <p:cNvSpPr txBox="1"/>
          <p:nvPr/>
        </p:nvSpPr>
        <p:spPr>
          <a:xfrm>
            <a:off x="2541265" y="2633489"/>
            <a:ext cx="7056784" cy="2677656"/>
          </a:xfrm>
          <a:prstGeom prst="rect">
            <a:avLst/>
          </a:prstGeom>
          <a:noFill/>
        </p:spPr>
        <p:txBody>
          <a:bodyPr wrap="square" rtlCol="0">
            <a:spAutoFit/>
          </a:bodyPr>
          <a:lstStyle/>
          <a:p>
            <a:pPr algn="ctr"/>
            <a:r>
              <a:rPr lang="fr-FR" sz="2400" u="sng" dirty="0">
                <a:solidFill>
                  <a:schemeClr val="tx1"/>
                </a:solidFill>
                <a:latin typeface="+mn-lt"/>
              </a:rPr>
              <a:t>Besoins Essentiels</a:t>
            </a:r>
            <a:endParaRPr lang="en-US" sz="2400" u="sng" dirty="0">
              <a:solidFill>
                <a:schemeClr val="tx1"/>
              </a:solidFill>
              <a:latin typeface="+mn-lt"/>
            </a:endParaRPr>
          </a:p>
          <a:p>
            <a:pPr marL="285750" indent="-285750">
              <a:buFont typeface="Arial" panose="020B0604020202020204" pitchFamily="34" charset="0"/>
              <a:buChar char="•"/>
            </a:pPr>
            <a:r>
              <a:rPr lang="fr-FR" sz="2400" dirty="0">
                <a:solidFill>
                  <a:schemeClr val="tx1"/>
                </a:solidFill>
                <a:latin typeface="+mn-lt"/>
              </a:rPr>
              <a:t>De quoi les personnes ont-elles besoin </a:t>
            </a:r>
            <a:r>
              <a:rPr lang="en-US" sz="2400" dirty="0">
                <a:solidFill>
                  <a:schemeClr val="tx1"/>
                </a:solidFill>
                <a:latin typeface="+mn-lt"/>
              </a:rPr>
              <a:t>?</a:t>
            </a:r>
          </a:p>
          <a:p>
            <a:pPr marL="285750" indent="-285750">
              <a:buFont typeface="Arial" panose="020B0604020202020204" pitchFamily="34" charset="0"/>
              <a:buChar char="•"/>
            </a:pPr>
            <a:r>
              <a:rPr lang="fr-FR" sz="2400" dirty="0">
                <a:solidFill>
                  <a:schemeClr val="tx1"/>
                </a:solidFill>
                <a:latin typeface="+mn-lt"/>
              </a:rPr>
              <a:t>Quels sont les services disponibles </a:t>
            </a:r>
            <a:r>
              <a:rPr lang="en-US" sz="2400" dirty="0">
                <a:solidFill>
                  <a:schemeClr val="tx1"/>
                </a:solidFill>
                <a:latin typeface="+mn-lt"/>
              </a:rPr>
              <a:t>?</a:t>
            </a:r>
          </a:p>
          <a:p>
            <a:pPr marL="285750" indent="-285750">
              <a:buFont typeface="Arial" panose="020B0604020202020204" pitchFamily="34" charset="0"/>
              <a:buChar char="•"/>
            </a:pPr>
            <a:r>
              <a:rPr lang="fr-FR" sz="2400" dirty="0">
                <a:solidFill>
                  <a:schemeClr val="tx1"/>
                </a:solidFill>
                <a:latin typeface="+mn-lt"/>
              </a:rPr>
              <a:t>Ne négligez pas les besoins des personnes vulnérables ou marginalisées</a:t>
            </a:r>
            <a:endParaRPr lang="en-US" sz="2400" dirty="0">
              <a:solidFill>
                <a:schemeClr val="tx1"/>
              </a:solidFill>
              <a:latin typeface="+mn-lt"/>
            </a:endParaRPr>
          </a:p>
          <a:p>
            <a:pPr marL="285750" indent="-285750">
              <a:buFont typeface="Arial" panose="020B0604020202020204" pitchFamily="34" charset="0"/>
              <a:buChar char="•"/>
            </a:pPr>
            <a:r>
              <a:rPr lang="fr-FR" sz="2400" dirty="0">
                <a:solidFill>
                  <a:schemeClr val="tx1"/>
                </a:solidFill>
                <a:latin typeface="+mn-lt"/>
              </a:rPr>
              <a:t>Procédez à un suivi auprès des personnes si vous le leur avez promis</a:t>
            </a:r>
            <a:endParaRPr lang="en-US" sz="2400" dirty="0">
              <a:solidFill>
                <a:schemeClr val="tx1"/>
              </a:solidFill>
              <a:latin typeface="+mn-lt"/>
            </a:endParaRPr>
          </a:p>
        </p:txBody>
      </p:sp>
      <p:graphicFrame>
        <p:nvGraphicFramePr>
          <p:cNvPr id="6" name="Table 5">
            <a:extLst>
              <a:ext uri="{FF2B5EF4-FFF2-40B4-BE49-F238E27FC236}">
                <a16:creationId xmlns:a16="http://schemas.microsoft.com/office/drawing/2014/main" id="{FD9922A3-FAE2-4CC3-AA6B-543798B7EBCA}"/>
              </a:ext>
            </a:extLst>
          </p:cNvPr>
          <p:cNvGraphicFramePr>
            <a:graphicFrameLocks noGrp="1"/>
          </p:cNvGraphicFramePr>
          <p:nvPr>
            <p:extLst>
              <p:ext uri="{D42A27DB-BD31-4B8C-83A1-F6EECF244321}">
                <p14:modId xmlns:p14="http://schemas.microsoft.com/office/powerpoint/2010/main" val="2365750408"/>
              </p:ext>
            </p:extLst>
          </p:nvPr>
        </p:nvGraphicFramePr>
        <p:xfrm>
          <a:off x="1821185" y="680105"/>
          <a:ext cx="8352928" cy="1737360"/>
        </p:xfrm>
        <a:graphic>
          <a:graphicData uri="http://schemas.openxmlformats.org/drawingml/2006/table">
            <a:tbl>
              <a:tblPr firstRow="1" bandRow="1">
                <a:tableStyleId>{5C22544A-7EE6-4342-B048-85BDC9FD1C3A}</a:tableStyleId>
              </a:tblPr>
              <a:tblGrid>
                <a:gridCol w="1907109">
                  <a:extLst>
                    <a:ext uri="{9D8B030D-6E8A-4147-A177-3AD203B41FA5}">
                      <a16:colId xmlns:a16="http://schemas.microsoft.com/office/drawing/2014/main" val="3134823681"/>
                    </a:ext>
                  </a:extLst>
                </a:gridCol>
                <a:gridCol w="6445819">
                  <a:extLst>
                    <a:ext uri="{9D8B030D-6E8A-4147-A177-3AD203B41FA5}">
                      <a16:colId xmlns:a16="http://schemas.microsoft.com/office/drawing/2014/main" val="320227219"/>
                    </a:ext>
                  </a:extLst>
                </a:gridCol>
              </a:tblGrid>
              <a:tr h="37084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7" name="Picture 6">
            <a:extLst>
              <a:ext uri="{FF2B5EF4-FFF2-40B4-BE49-F238E27FC236}">
                <a16:creationId xmlns:a16="http://schemas.microsoft.com/office/drawing/2014/main" id="{AB7E23A1-B731-452F-B120-2820C68302BE}"/>
              </a:ext>
            </a:extLst>
          </p:cNvPr>
          <p:cNvPicPr/>
          <p:nvPr/>
        </p:nvPicPr>
        <p:blipFill rotWithShape="1">
          <a:blip r:embed="rId3"/>
          <a:srcRect l="47052" t="29566" r="50423" b="65275"/>
          <a:stretch/>
        </p:blipFill>
        <p:spPr bwMode="auto">
          <a:xfrm>
            <a:off x="3045321" y="768390"/>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AFC6DF-4B47-4FB6-B27B-F43504090A30}"/>
              </a:ext>
            </a:extLst>
          </p:cNvPr>
          <p:cNvPicPr>
            <a:picLocks noChangeAspect="1"/>
          </p:cNvPicPr>
          <p:nvPr/>
        </p:nvPicPr>
        <p:blipFill rotWithShape="1">
          <a:blip r:embed="rId2" cstate="print"/>
          <a:srcRect b="74934"/>
          <a:stretch/>
        </p:blipFill>
        <p:spPr>
          <a:xfrm>
            <a:off x="2469257" y="804714"/>
            <a:ext cx="7253486" cy="1296144"/>
          </a:xfrm>
          <a:prstGeom prst="rect">
            <a:avLst/>
          </a:prstGeom>
        </p:spPr>
      </p:pic>
      <p:sp>
        <p:nvSpPr>
          <p:cNvPr id="5" name="TextBox 4">
            <a:extLst>
              <a:ext uri="{FF2B5EF4-FFF2-40B4-BE49-F238E27FC236}">
                <a16:creationId xmlns:a16="http://schemas.microsoft.com/office/drawing/2014/main" id="{30AC063F-B5D0-4BC2-9ACE-078460770ABD}"/>
              </a:ext>
            </a:extLst>
          </p:cNvPr>
          <p:cNvSpPr txBox="1"/>
          <p:nvPr/>
        </p:nvSpPr>
        <p:spPr>
          <a:xfrm>
            <a:off x="2397249" y="2420243"/>
            <a:ext cx="7344815" cy="4401205"/>
          </a:xfrm>
          <a:prstGeom prst="rect">
            <a:avLst/>
          </a:prstGeom>
          <a:noFill/>
        </p:spPr>
        <p:txBody>
          <a:bodyPr wrap="square" rtlCol="0">
            <a:spAutoFit/>
          </a:bodyPr>
          <a:lstStyle/>
          <a:p>
            <a:pPr algn="ctr"/>
            <a:r>
              <a:rPr lang="fr-FR" sz="2000" u="sng" dirty="0">
                <a:solidFill>
                  <a:schemeClr val="tx1"/>
                </a:solidFill>
                <a:latin typeface="+mn-lt"/>
              </a:rPr>
              <a:t>Aidez les personnes à gérer les problèmes</a:t>
            </a:r>
            <a:endParaRPr lang="en-US" sz="2000" dirty="0">
              <a:solidFill>
                <a:schemeClr val="tx1"/>
              </a:solidFill>
              <a:latin typeface="+mn-lt"/>
            </a:endParaRPr>
          </a:p>
          <a:p>
            <a:r>
              <a:rPr lang="fr-FR" sz="2000" dirty="0">
                <a:solidFill>
                  <a:schemeClr val="tx1"/>
                </a:solidFill>
                <a:latin typeface="+mn-lt"/>
              </a:rPr>
              <a:t>Les personnes en détresse peuvent se sentir submergées par les difficultés qu’elles rencontrent…</a:t>
            </a:r>
            <a:endParaRPr lang="en-US" sz="2000" dirty="0">
              <a:solidFill>
                <a:schemeClr val="tx1"/>
              </a:solidFill>
              <a:latin typeface="+mn-lt"/>
            </a:endParaRPr>
          </a:p>
          <a:p>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Aidez-les à classer par ordre d'importance leurs besoins les plus urgents (ce qu’il faut faire dans l’immédiat</a:t>
            </a:r>
            <a:r>
              <a:rPr lang="en-US" sz="2000" dirty="0">
                <a:solidFill>
                  <a:schemeClr val="tx1"/>
                </a:solidFill>
                <a:latin typeface="+mn-lt"/>
              </a:rPr>
              <a:t>)</a:t>
            </a:r>
          </a:p>
          <a:p>
            <a:pPr marL="285750" indent="-285750">
              <a:buFont typeface="Arial" panose="020B0604020202020204" pitchFamily="34" charset="0"/>
              <a:buChar char="•"/>
            </a:pPr>
            <a:r>
              <a:rPr lang="fr-FR" sz="2000" dirty="0">
                <a:solidFill>
                  <a:schemeClr val="tx1"/>
                </a:solidFill>
                <a:latin typeface="+mn-lt"/>
              </a:rPr>
              <a:t>Aidez-les à identifier les soutiens dont elles disposent dans leur vie</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Faites des suggestions concrètes qui leur permettront de répondre à leurs besoins (s’inscrire pour recevoir de la nourriture, par exemple</a:t>
            </a:r>
            <a:r>
              <a:rPr lang="en-US" sz="2000" dirty="0">
                <a:solidFill>
                  <a:schemeClr val="tx1"/>
                </a:solidFill>
                <a:latin typeface="+mn-lt"/>
              </a:rPr>
              <a:t>)</a:t>
            </a:r>
          </a:p>
          <a:p>
            <a:pPr marL="285750" indent="-285750">
              <a:buFont typeface="Arial" panose="020B0604020202020204" pitchFamily="34" charset="0"/>
              <a:buChar char="•"/>
            </a:pPr>
            <a:r>
              <a:rPr lang="fr-FR" sz="2000" dirty="0">
                <a:solidFill>
                  <a:schemeClr val="tx1"/>
                </a:solidFill>
                <a:latin typeface="+mn-lt"/>
              </a:rPr>
              <a:t>Demandez-leur de se rappeler la manière dont elles ont affronté des situations difficiles par le passé et ce qui les à aider à gérer la situation</a:t>
            </a:r>
            <a:endParaRPr lang="en-US" sz="2000" dirty="0">
              <a:solidFill>
                <a:schemeClr val="tx1"/>
              </a:solidFill>
              <a:latin typeface="+mn-lt"/>
            </a:endParaRPr>
          </a:p>
        </p:txBody>
      </p:sp>
      <p:graphicFrame>
        <p:nvGraphicFramePr>
          <p:cNvPr id="6" name="Table 5">
            <a:extLst>
              <a:ext uri="{FF2B5EF4-FFF2-40B4-BE49-F238E27FC236}">
                <a16:creationId xmlns:a16="http://schemas.microsoft.com/office/drawing/2014/main" id="{DBC99794-4E6C-4F93-8BD0-AAEF690AF415}"/>
              </a:ext>
            </a:extLst>
          </p:cNvPr>
          <p:cNvGraphicFramePr>
            <a:graphicFrameLocks noGrp="1"/>
          </p:cNvGraphicFramePr>
          <p:nvPr>
            <p:extLst>
              <p:ext uri="{D42A27DB-BD31-4B8C-83A1-F6EECF244321}">
                <p14:modId xmlns:p14="http://schemas.microsoft.com/office/powerpoint/2010/main" val="2908605591"/>
              </p:ext>
            </p:extLst>
          </p:nvPr>
        </p:nvGraphicFramePr>
        <p:xfrm>
          <a:off x="1821185" y="651530"/>
          <a:ext cx="8352928" cy="1737360"/>
        </p:xfrm>
        <a:graphic>
          <a:graphicData uri="http://schemas.openxmlformats.org/drawingml/2006/table">
            <a:tbl>
              <a:tblPr firstRow="1" bandRow="1">
                <a:tableStyleId>{5C22544A-7EE6-4342-B048-85BDC9FD1C3A}</a:tableStyleId>
              </a:tblPr>
              <a:tblGrid>
                <a:gridCol w="1907109">
                  <a:extLst>
                    <a:ext uri="{9D8B030D-6E8A-4147-A177-3AD203B41FA5}">
                      <a16:colId xmlns:a16="http://schemas.microsoft.com/office/drawing/2014/main" val="3134823681"/>
                    </a:ext>
                  </a:extLst>
                </a:gridCol>
                <a:gridCol w="6445819">
                  <a:extLst>
                    <a:ext uri="{9D8B030D-6E8A-4147-A177-3AD203B41FA5}">
                      <a16:colId xmlns:a16="http://schemas.microsoft.com/office/drawing/2014/main" val="320227219"/>
                    </a:ext>
                  </a:extLst>
                </a:gridCol>
              </a:tblGrid>
              <a:tr h="37084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7" name="Picture 6">
            <a:extLst>
              <a:ext uri="{FF2B5EF4-FFF2-40B4-BE49-F238E27FC236}">
                <a16:creationId xmlns:a16="http://schemas.microsoft.com/office/drawing/2014/main" id="{76A7502A-A1D9-47D8-946F-53986952B350}"/>
              </a:ext>
            </a:extLst>
          </p:cNvPr>
          <p:cNvPicPr/>
          <p:nvPr/>
        </p:nvPicPr>
        <p:blipFill rotWithShape="1">
          <a:blip r:embed="rId3"/>
          <a:srcRect l="47052" t="29566" r="50423" b="65275"/>
          <a:stretch/>
        </p:blipFill>
        <p:spPr bwMode="auto">
          <a:xfrm>
            <a:off x="3045321" y="739815"/>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4283496" y="1254401"/>
            <a:ext cx="7529514" cy="4349198"/>
          </a:xfrm>
          <a:prstGeom prst="rect">
            <a:avLst/>
          </a:prstGeom>
        </p:spPr>
        <p:txBody>
          <a:bodyPr lIns="45719" tIns="45720" rIns="45719" bIns="45720" anchor="ctr">
            <a:normAutofit/>
          </a:bodyPr>
          <a:lstStyle/>
          <a:p>
            <a:pPr>
              <a:spcBef>
                <a:spcPts val="1200"/>
              </a:spcBef>
            </a:pPr>
            <a:r>
              <a:rPr lang="fr-FR" dirty="0"/>
              <a:t>Au terme de cette session, vous devriez être en mesure :</a:t>
            </a:r>
          </a:p>
          <a:p>
            <a:pPr marL="342900" indent="-342900">
              <a:spcBef>
                <a:spcPts val="1200"/>
              </a:spcBef>
              <a:buClr>
                <a:srgbClr val="65A200"/>
              </a:buClr>
              <a:buFont typeface="Arial" panose="020B0604020202020204" pitchFamily="34" charset="0"/>
              <a:buChar char="•"/>
            </a:pPr>
            <a:r>
              <a:rPr lang="fr-FR" dirty="0"/>
              <a:t>D’expliquer la manière par laquelle l’approche des Premiers Secours Psychologiques (PSP) peut être intégrée dans les tâches quotidiennes des membres de l’EIR.</a:t>
            </a:r>
          </a:p>
          <a:p>
            <a:pPr marL="342900" indent="-342900">
              <a:spcBef>
                <a:spcPts val="1200"/>
              </a:spcBef>
              <a:buClr>
                <a:srgbClr val="65A200"/>
              </a:buClr>
              <a:buFont typeface="Arial" panose="020B0604020202020204" pitchFamily="34" charset="0"/>
              <a:buChar char="•"/>
            </a:pPr>
            <a:r>
              <a:rPr lang="fr-FR" dirty="0"/>
              <a:t>De déterminer comment, quand et où dispenser les PSP.</a:t>
            </a:r>
          </a:p>
          <a:p>
            <a:pPr marL="342900" indent="-342900">
              <a:spcBef>
                <a:spcPts val="1200"/>
              </a:spcBef>
              <a:buClr>
                <a:srgbClr val="65A200"/>
              </a:buClr>
              <a:buFont typeface="Arial" panose="020B0604020202020204" pitchFamily="34" charset="0"/>
              <a:buChar char="•"/>
            </a:pPr>
            <a:r>
              <a:rPr lang="fr-FR" dirty="0"/>
              <a:t>De décrire la manière par laquelle les agents de terrain peuvent se protéger et protéger leurs collègues lors d’une urgence.</a:t>
            </a:r>
          </a:p>
          <a:p>
            <a:pPr>
              <a:spcBef>
                <a:spcPts val="1200"/>
              </a:spcBef>
            </a:pPr>
            <a:endParaRPr dirty="0"/>
          </a:p>
        </p:txBody>
      </p:sp>
      <p:sp>
        <p:nvSpPr>
          <p:cNvPr id="4" name="Google Shape;307;p8">
            <a:extLst>
              <a:ext uri="{FF2B5EF4-FFF2-40B4-BE49-F238E27FC236}">
                <a16:creationId xmlns:a16="http://schemas.microsoft.com/office/drawing/2014/main" id="{8F6D9990-9301-770E-D4FF-BB86486E84E2}"/>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fr-FR" b="1" dirty="0"/>
              <a:t>Objectifs d’apprentissage</a:t>
            </a:r>
            <a:endParaRPr lang="hu-HU" b="1"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5B4B633-83AD-422A-A442-96C1AE1E221F}"/>
              </a:ext>
            </a:extLst>
          </p:cNvPr>
          <p:cNvPicPr>
            <a:picLocks noChangeAspect="1"/>
          </p:cNvPicPr>
          <p:nvPr/>
        </p:nvPicPr>
        <p:blipFill rotWithShape="1">
          <a:blip r:embed="rId3" cstate="print"/>
          <a:srcRect b="74934"/>
          <a:stretch/>
        </p:blipFill>
        <p:spPr>
          <a:xfrm>
            <a:off x="2586658" y="761851"/>
            <a:ext cx="7253486" cy="1296144"/>
          </a:xfrm>
          <a:prstGeom prst="rect">
            <a:avLst/>
          </a:prstGeom>
        </p:spPr>
      </p:pic>
      <p:sp>
        <p:nvSpPr>
          <p:cNvPr id="5" name="TextBox 4">
            <a:extLst>
              <a:ext uri="{FF2B5EF4-FFF2-40B4-BE49-F238E27FC236}">
                <a16:creationId xmlns:a16="http://schemas.microsoft.com/office/drawing/2014/main" id="{6575E4E9-221B-4450-B4A7-67160E25AAE9}"/>
              </a:ext>
            </a:extLst>
          </p:cNvPr>
          <p:cNvSpPr txBox="1"/>
          <p:nvPr/>
        </p:nvSpPr>
        <p:spPr>
          <a:xfrm>
            <a:off x="1722562" y="2326277"/>
            <a:ext cx="8784976" cy="4401205"/>
          </a:xfrm>
          <a:prstGeom prst="rect">
            <a:avLst/>
          </a:prstGeom>
          <a:noFill/>
        </p:spPr>
        <p:txBody>
          <a:bodyPr wrap="square" rtlCol="0">
            <a:spAutoFit/>
          </a:bodyPr>
          <a:lstStyle/>
          <a:p>
            <a:pPr algn="ctr"/>
            <a:r>
              <a:rPr lang="fr-FR" sz="2000" u="sng" dirty="0">
                <a:solidFill>
                  <a:schemeClr val="tx1"/>
                </a:solidFill>
                <a:latin typeface="+mn-lt"/>
              </a:rPr>
              <a:t>Aidez les personnes à gérer les problèmes</a:t>
            </a:r>
            <a:endParaRPr lang="en-US" sz="2000" u="sng" dirty="0">
              <a:solidFill>
                <a:schemeClr val="tx1"/>
              </a:solidFill>
              <a:latin typeface="+mn-lt"/>
            </a:endParaRPr>
          </a:p>
          <a:p>
            <a:pPr algn="ctr"/>
            <a:r>
              <a:rPr lang="fr-FR" sz="2000" dirty="0">
                <a:solidFill>
                  <a:schemeClr val="tx1"/>
                </a:solidFill>
                <a:latin typeface="+mn-lt"/>
              </a:rPr>
              <a:t>Stratégies d’adaptation positives (à modifier en fonction de la culture</a:t>
            </a:r>
            <a:r>
              <a:rPr lang="en-US" sz="2000" dirty="0">
                <a:solidFill>
                  <a:schemeClr val="tx1"/>
                </a:solidFill>
                <a:latin typeface="+mn-lt"/>
              </a:rPr>
              <a:t>)</a:t>
            </a:r>
          </a:p>
          <a:p>
            <a:r>
              <a:rPr lang="fr-FR" sz="2000" b="1" dirty="0">
                <a:solidFill>
                  <a:schemeClr val="tx1"/>
                </a:solidFill>
                <a:latin typeface="+mn-lt"/>
              </a:rPr>
              <a:t>Encouragez les personnes à utiliser leurs propres mécanismes d’adaptation pour retrouver un sentiment de contrôle </a:t>
            </a:r>
            <a:r>
              <a:rPr lang="en-US" sz="2000" b="1" dirty="0">
                <a:solidFill>
                  <a:schemeClr val="tx1"/>
                </a:solidFill>
                <a:latin typeface="+mn-lt"/>
              </a:rPr>
              <a:t>:</a:t>
            </a:r>
          </a:p>
          <a:p>
            <a:pPr marL="285750" indent="-285750">
              <a:buFont typeface="Arial" panose="020B0604020202020204" pitchFamily="34" charset="0"/>
              <a:buChar char="•"/>
            </a:pPr>
            <a:r>
              <a:rPr lang="fr-FR" sz="2000" dirty="0">
                <a:solidFill>
                  <a:schemeClr val="tx1"/>
                </a:solidFill>
                <a:latin typeface="+mn-lt"/>
              </a:rPr>
              <a:t>Reposez-vous suffisamment</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Mangez aussi régulièrement que possible et buvez de l’eau</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Discutez et passez du temps avec votre famille et vos amis</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Discutez de vos problèmes avec une personne de confiance</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Pratiquez des activités qui vous aident à vous détendre (marche, chant, prière, etc.)</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Faites de l’exercice physique</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Évitez l’alcool, les drogues, la caféine et le tabac</a:t>
            </a:r>
          </a:p>
          <a:p>
            <a:pPr marL="285750" indent="-285750">
              <a:buFont typeface="Arial" panose="020B0604020202020204" pitchFamily="34" charset="0"/>
              <a:buChar char="•"/>
            </a:pPr>
            <a:r>
              <a:rPr lang="fr-FR" sz="2000" dirty="0">
                <a:solidFill>
                  <a:schemeClr val="tx1"/>
                </a:solidFill>
                <a:latin typeface="+mn-lt"/>
              </a:rPr>
              <a:t>Ne négligez pas votre hygiène personnelle de base</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Trouvez des moyens sûrs d’aider les autres</a:t>
            </a:r>
            <a:endParaRPr lang="en-US" sz="2000" dirty="0">
              <a:solidFill>
                <a:schemeClr val="tx1"/>
              </a:solidFill>
              <a:latin typeface="+mn-lt"/>
            </a:endParaRPr>
          </a:p>
        </p:txBody>
      </p:sp>
      <p:graphicFrame>
        <p:nvGraphicFramePr>
          <p:cNvPr id="6" name="Table 5">
            <a:extLst>
              <a:ext uri="{FF2B5EF4-FFF2-40B4-BE49-F238E27FC236}">
                <a16:creationId xmlns:a16="http://schemas.microsoft.com/office/drawing/2014/main" id="{40A0C658-FA3B-4ECA-B1DA-0F15F9E764AC}"/>
              </a:ext>
            </a:extLst>
          </p:cNvPr>
          <p:cNvGraphicFramePr>
            <a:graphicFrameLocks noGrp="1"/>
          </p:cNvGraphicFramePr>
          <p:nvPr>
            <p:extLst>
              <p:ext uri="{D42A27DB-BD31-4B8C-83A1-F6EECF244321}">
                <p14:modId xmlns:p14="http://schemas.microsoft.com/office/powerpoint/2010/main" val="3233025655"/>
              </p:ext>
            </p:extLst>
          </p:nvPr>
        </p:nvGraphicFramePr>
        <p:xfrm>
          <a:off x="1938586" y="608667"/>
          <a:ext cx="8352928" cy="1737360"/>
        </p:xfrm>
        <a:graphic>
          <a:graphicData uri="http://schemas.openxmlformats.org/drawingml/2006/table">
            <a:tbl>
              <a:tblPr firstRow="1" bandRow="1">
                <a:tableStyleId>{5C22544A-7EE6-4342-B048-85BDC9FD1C3A}</a:tableStyleId>
              </a:tblPr>
              <a:tblGrid>
                <a:gridCol w="1907109">
                  <a:extLst>
                    <a:ext uri="{9D8B030D-6E8A-4147-A177-3AD203B41FA5}">
                      <a16:colId xmlns:a16="http://schemas.microsoft.com/office/drawing/2014/main" val="3134823681"/>
                    </a:ext>
                  </a:extLst>
                </a:gridCol>
                <a:gridCol w="6445819">
                  <a:extLst>
                    <a:ext uri="{9D8B030D-6E8A-4147-A177-3AD203B41FA5}">
                      <a16:colId xmlns:a16="http://schemas.microsoft.com/office/drawing/2014/main" val="320227219"/>
                    </a:ext>
                  </a:extLst>
                </a:gridCol>
              </a:tblGrid>
              <a:tr h="37084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7" name="Picture 6">
            <a:extLst>
              <a:ext uri="{FF2B5EF4-FFF2-40B4-BE49-F238E27FC236}">
                <a16:creationId xmlns:a16="http://schemas.microsoft.com/office/drawing/2014/main" id="{2DB455FD-41C9-40C9-B5E6-71A481D6EED0}"/>
              </a:ext>
            </a:extLst>
          </p:cNvPr>
          <p:cNvPicPr/>
          <p:nvPr/>
        </p:nvPicPr>
        <p:blipFill rotWithShape="1">
          <a:blip r:embed="rId4"/>
          <a:srcRect l="47052" t="29566" r="50423" b="65275"/>
          <a:stretch/>
        </p:blipFill>
        <p:spPr bwMode="auto">
          <a:xfrm>
            <a:off x="3162722" y="696952"/>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5E329D-7D7C-442F-A8CA-D89901D249A8}"/>
              </a:ext>
            </a:extLst>
          </p:cNvPr>
          <p:cNvPicPr>
            <a:picLocks noChangeAspect="1"/>
          </p:cNvPicPr>
          <p:nvPr/>
        </p:nvPicPr>
        <p:blipFill rotWithShape="1">
          <a:blip r:embed="rId2" cstate="print"/>
          <a:srcRect b="74934"/>
          <a:stretch/>
        </p:blipFill>
        <p:spPr>
          <a:xfrm>
            <a:off x="2672383" y="761851"/>
            <a:ext cx="7253486" cy="1296144"/>
          </a:xfrm>
          <a:prstGeom prst="rect">
            <a:avLst/>
          </a:prstGeom>
        </p:spPr>
      </p:pic>
      <p:sp>
        <p:nvSpPr>
          <p:cNvPr id="5" name="TextBox 4">
            <a:extLst>
              <a:ext uri="{FF2B5EF4-FFF2-40B4-BE49-F238E27FC236}">
                <a16:creationId xmlns:a16="http://schemas.microsoft.com/office/drawing/2014/main" id="{F51B5272-3D6E-4844-974B-27D00E393BB4}"/>
              </a:ext>
            </a:extLst>
          </p:cNvPr>
          <p:cNvSpPr txBox="1"/>
          <p:nvPr/>
        </p:nvSpPr>
        <p:spPr>
          <a:xfrm>
            <a:off x="1880295" y="2356474"/>
            <a:ext cx="8712968" cy="4401205"/>
          </a:xfrm>
          <a:prstGeom prst="rect">
            <a:avLst/>
          </a:prstGeom>
          <a:noFill/>
        </p:spPr>
        <p:txBody>
          <a:bodyPr wrap="square" rtlCol="0">
            <a:spAutoFit/>
          </a:bodyPr>
          <a:lstStyle/>
          <a:p>
            <a:pPr algn="ctr"/>
            <a:r>
              <a:rPr lang="fr-FR" sz="2000" u="sng" dirty="0">
                <a:solidFill>
                  <a:schemeClr val="tx1"/>
                </a:solidFill>
                <a:latin typeface="+mn-lt"/>
              </a:rPr>
              <a:t>Transmettez des informations</a:t>
            </a:r>
            <a:endParaRPr lang="en-US" sz="2000" u="sng" dirty="0">
              <a:solidFill>
                <a:schemeClr val="tx1"/>
              </a:solidFill>
              <a:latin typeface="+mn-lt"/>
            </a:endParaRPr>
          </a:p>
          <a:p>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Recueillez des informations exactes avant d’apporter votre aide</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Tenez-vous informé des derniers développements</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Assurez-vous que les personnes sont informées du lieu où de trouvent les services et de la manière d’y accéder – en particulier les personnes vulnérables</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Dites SEULEMENT ce que vous savez – n’inventez pas des informations</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Transmettez des messages simples et précis, et répétez-les souvent</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Donnez la même information à des groupes pour éviter les rumeurs</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Expliquez aux personnes d’où proviennent les informations et précisez leur degré de fiabilité</a:t>
            </a:r>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Faites savoir aux personnes quand et où de nouvelles informations seront données</a:t>
            </a:r>
            <a:endParaRPr lang="en-US" sz="2000" dirty="0">
              <a:solidFill>
                <a:schemeClr val="tx1"/>
              </a:solidFill>
              <a:latin typeface="+mn-lt"/>
            </a:endParaRPr>
          </a:p>
        </p:txBody>
      </p:sp>
      <p:graphicFrame>
        <p:nvGraphicFramePr>
          <p:cNvPr id="6" name="Table 5">
            <a:extLst>
              <a:ext uri="{FF2B5EF4-FFF2-40B4-BE49-F238E27FC236}">
                <a16:creationId xmlns:a16="http://schemas.microsoft.com/office/drawing/2014/main" id="{1D6BCAAE-46DD-4190-9B0B-2A47B9647780}"/>
              </a:ext>
            </a:extLst>
          </p:cNvPr>
          <p:cNvGraphicFramePr>
            <a:graphicFrameLocks noGrp="1"/>
          </p:cNvGraphicFramePr>
          <p:nvPr>
            <p:extLst>
              <p:ext uri="{D42A27DB-BD31-4B8C-83A1-F6EECF244321}">
                <p14:modId xmlns:p14="http://schemas.microsoft.com/office/powerpoint/2010/main" val="1222873990"/>
              </p:ext>
            </p:extLst>
          </p:nvPr>
        </p:nvGraphicFramePr>
        <p:xfrm>
          <a:off x="2024311" y="608667"/>
          <a:ext cx="8352928" cy="1737360"/>
        </p:xfrm>
        <a:graphic>
          <a:graphicData uri="http://schemas.openxmlformats.org/drawingml/2006/table">
            <a:tbl>
              <a:tblPr firstRow="1" bandRow="1">
                <a:tableStyleId>{5C22544A-7EE6-4342-B048-85BDC9FD1C3A}</a:tableStyleId>
              </a:tblPr>
              <a:tblGrid>
                <a:gridCol w="1907109">
                  <a:extLst>
                    <a:ext uri="{9D8B030D-6E8A-4147-A177-3AD203B41FA5}">
                      <a16:colId xmlns:a16="http://schemas.microsoft.com/office/drawing/2014/main" val="3134823681"/>
                    </a:ext>
                  </a:extLst>
                </a:gridCol>
                <a:gridCol w="6445819">
                  <a:extLst>
                    <a:ext uri="{9D8B030D-6E8A-4147-A177-3AD203B41FA5}">
                      <a16:colId xmlns:a16="http://schemas.microsoft.com/office/drawing/2014/main" val="320227219"/>
                    </a:ext>
                  </a:extLst>
                </a:gridCol>
              </a:tblGrid>
              <a:tr h="37084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7" name="Picture 6">
            <a:extLst>
              <a:ext uri="{FF2B5EF4-FFF2-40B4-BE49-F238E27FC236}">
                <a16:creationId xmlns:a16="http://schemas.microsoft.com/office/drawing/2014/main" id="{C74BF094-CBA3-4411-A5BD-9CFE6BB537CE}"/>
              </a:ext>
            </a:extLst>
          </p:cNvPr>
          <p:cNvPicPr/>
          <p:nvPr/>
        </p:nvPicPr>
        <p:blipFill rotWithShape="1">
          <a:blip r:embed="rId3"/>
          <a:srcRect l="47052" t="29566" r="50423" b="65275"/>
          <a:stretch/>
        </p:blipFill>
        <p:spPr bwMode="auto">
          <a:xfrm>
            <a:off x="3248447" y="696952"/>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324645-1A9D-4DEC-A04D-232EE79AFB1F}"/>
              </a:ext>
            </a:extLst>
          </p:cNvPr>
          <p:cNvPicPr>
            <a:picLocks noChangeAspect="1"/>
          </p:cNvPicPr>
          <p:nvPr/>
        </p:nvPicPr>
        <p:blipFill rotWithShape="1">
          <a:blip r:embed="rId2" cstate="print"/>
          <a:srcRect b="74934"/>
          <a:stretch/>
        </p:blipFill>
        <p:spPr>
          <a:xfrm>
            <a:off x="2272333" y="518964"/>
            <a:ext cx="7253486" cy="1296144"/>
          </a:xfrm>
          <a:prstGeom prst="rect">
            <a:avLst/>
          </a:prstGeom>
        </p:spPr>
      </p:pic>
      <p:sp>
        <p:nvSpPr>
          <p:cNvPr id="5" name="TextBox 4">
            <a:extLst>
              <a:ext uri="{FF2B5EF4-FFF2-40B4-BE49-F238E27FC236}">
                <a16:creationId xmlns:a16="http://schemas.microsoft.com/office/drawing/2014/main" id="{80F8441F-3652-4123-98F1-092E3535650A}"/>
              </a:ext>
            </a:extLst>
          </p:cNvPr>
          <p:cNvSpPr txBox="1"/>
          <p:nvPr/>
        </p:nvSpPr>
        <p:spPr>
          <a:xfrm>
            <a:off x="1594485" y="2488376"/>
            <a:ext cx="8712968" cy="3477875"/>
          </a:xfrm>
          <a:prstGeom prst="rect">
            <a:avLst/>
          </a:prstGeom>
          <a:noFill/>
        </p:spPr>
        <p:txBody>
          <a:bodyPr wrap="square" rtlCol="0">
            <a:spAutoFit/>
          </a:bodyPr>
          <a:lstStyle/>
          <a:p>
            <a:r>
              <a:rPr lang="fr-FR" sz="2000" u="sng" dirty="0">
                <a:solidFill>
                  <a:schemeClr val="tx1"/>
                </a:solidFill>
                <a:latin typeface="+mn-lt"/>
              </a:rPr>
              <a:t>Mettez les personnes en contact avec leurs proches et avec un soutien social</a:t>
            </a:r>
          </a:p>
          <a:p>
            <a:endParaRPr lang="en-US" sz="2000" dirty="0">
              <a:solidFill>
                <a:schemeClr val="tx1"/>
              </a:solidFill>
              <a:latin typeface="+mn-lt"/>
            </a:endParaRPr>
          </a:p>
          <a:p>
            <a:pPr marL="285750" indent="-285750">
              <a:buFont typeface="Arial" panose="020B0604020202020204" pitchFamily="34" charset="0"/>
              <a:buChar char="•"/>
            </a:pPr>
            <a:r>
              <a:rPr lang="fr-FR" sz="2000" dirty="0">
                <a:solidFill>
                  <a:schemeClr val="tx1"/>
                </a:solidFill>
                <a:latin typeface="+mn-lt"/>
              </a:rPr>
              <a:t>Le soutien social est très important pour le rétablissement</a:t>
            </a:r>
          </a:p>
          <a:p>
            <a:pPr marL="285750" indent="-285750">
              <a:buFont typeface="Arial" panose="020B0604020202020204" pitchFamily="34" charset="0"/>
              <a:buChar char="•"/>
            </a:pPr>
            <a:r>
              <a:rPr lang="fr-FR" sz="2000" dirty="0">
                <a:solidFill>
                  <a:schemeClr val="tx1"/>
                </a:solidFill>
                <a:latin typeface="+mn-lt"/>
              </a:rPr>
              <a:t>Aidez les familles à rester ensemble, et les enfants à rester avec leurs parents et leurs proches</a:t>
            </a:r>
          </a:p>
          <a:p>
            <a:pPr marL="285750" indent="-285750">
              <a:buFont typeface="Arial" panose="020B0604020202020204" pitchFamily="34" charset="0"/>
              <a:buChar char="•"/>
            </a:pPr>
            <a:r>
              <a:rPr lang="fr-FR" sz="2000" dirty="0">
                <a:solidFill>
                  <a:schemeClr val="tx1"/>
                </a:solidFill>
                <a:latin typeface="+mn-lt"/>
              </a:rPr>
              <a:t>Aidez les personnes à communiquer avec leurs amis et leurs parents</a:t>
            </a:r>
          </a:p>
          <a:p>
            <a:pPr marL="285750" indent="-285750">
              <a:buFont typeface="Arial" panose="020B0604020202020204" pitchFamily="34" charset="0"/>
              <a:buChar char="•"/>
            </a:pPr>
            <a:r>
              <a:rPr lang="fr-FR" sz="2000" dirty="0">
                <a:solidFill>
                  <a:schemeClr val="tx1"/>
                </a:solidFill>
                <a:latin typeface="+mn-lt"/>
              </a:rPr>
              <a:t>Donnez accès à un soutien à caractère religieux</a:t>
            </a:r>
          </a:p>
          <a:p>
            <a:pPr marL="285750" indent="-285750">
              <a:buFont typeface="Arial" panose="020B0604020202020204" pitchFamily="34" charset="0"/>
              <a:buChar char="•"/>
            </a:pPr>
            <a:r>
              <a:rPr lang="fr-FR" sz="2000" dirty="0">
                <a:solidFill>
                  <a:schemeClr val="tx1"/>
                </a:solidFill>
                <a:latin typeface="+mn-lt"/>
              </a:rPr>
              <a:t>Essayez de créer un lien entre les personnes affectées pour qu’elles puissent s’entraider</a:t>
            </a:r>
          </a:p>
          <a:p>
            <a:pPr marL="285750" indent="-285750">
              <a:buFont typeface="Arial" panose="020B0604020202020204" pitchFamily="34" charset="0"/>
              <a:buChar char="•"/>
            </a:pPr>
            <a:r>
              <a:rPr lang="fr-FR" sz="2000" dirty="0">
                <a:solidFill>
                  <a:schemeClr val="tx1"/>
                </a:solidFill>
                <a:latin typeface="+mn-lt"/>
              </a:rPr>
              <a:t>Assurez-vous que les personnes savent comment accéder aux services (en particulier les personnes vulnérables)</a:t>
            </a:r>
          </a:p>
        </p:txBody>
      </p:sp>
      <p:graphicFrame>
        <p:nvGraphicFramePr>
          <p:cNvPr id="6" name="Table 5">
            <a:extLst>
              <a:ext uri="{FF2B5EF4-FFF2-40B4-BE49-F238E27FC236}">
                <a16:creationId xmlns:a16="http://schemas.microsoft.com/office/drawing/2014/main" id="{CD5CBAF7-C500-4367-A3DA-AC32E437A502}"/>
              </a:ext>
            </a:extLst>
          </p:cNvPr>
          <p:cNvGraphicFramePr>
            <a:graphicFrameLocks noGrp="1"/>
          </p:cNvGraphicFramePr>
          <p:nvPr>
            <p:extLst>
              <p:ext uri="{D42A27DB-BD31-4B8C-83A1-F6EECF244321}">
                <p14:modId xmlns:p14="http://schemas.microsoft.com/office/powerpoint/2010/main" val="3975240875"/>
              </p:ext>
            </p:extLst>
          </p:nvPr>
        </p:nvGraphicFramePr>
        <p:xfrm>
          <a:off x="1594485" y="365780"/>
          <a:ext cx="8382704" cy="1737360"/>
        </p:xfrm>
        <a:graphic>
          <a:graphicData uri="http://schemas.openxmlformats.org/drawingml/2006/table">
            <a:tbl>
              <a:tblPr firstRow="1" bandRow="1">
                <a:tableStyleId>{5C22544A-7EE6-4342-B048-85BDC9FD1C3A}</a:tableStyleId>
              </a:tblPr>
              <a:tblGrid>
                <a:gridCol w="1913907">
                  <a:extLst>
                    <a:ext uri="{9D8B030D-6E8A-4147-A177-3AD203B41FA5}">
                      <a16:colId xmlns:a16="http://schemas.microsoft.com/office/drawing/2014/main" val="3134823681"/>
                    </a:ext>
                  </a:extLst>
                </a:gridCol>
                <a:gridCol w="6468797">
                  <a:extLst>
                    <a:ext uri="{9D8B030D-6E8A-4147-A177-3AD203B41FA5}">
                      <a16:colId xmlns:a16="http://schemas.microsoft.com/office/drawing/2014/main" val="320227219"/>
                    </a:ext>
                  </a:extLst>
                </a:gridCol>
              </a:tblGrid>
              <a:tr h="1729760">
                <a:tc>
                  <a:txBody>
                    <a:bodyPr/>
                    <a:lstStyle/>
                    <a:p>
                      <a:pPr marL="0" indent="0">
                        <a:buFont typeface="Arial" panose="020B0604020202020204" pitchFamily="34" charset="0"/>
                        <a:buNone/>
                      </a:pPr>
                      <a:r>
                        <a:rPr lang="fr-FR" sz="2000" b="1" dirty="0">
                          <a:solidFill>
                            <a:schemeClr val="tx1"/>
                          </a:solidFill>
                          <a:latin typeface="+mn-lt"/>
                        </a:rPr>
                        <a:t>Mettre</a:t>
                      </a:r>
                    </a:p>
                    <a:p>
                      <a:pPr marL="0" indent="0">
                        <a:buFont typeface="Arial" panose="020B0604020202020204" pitchFamily="34" charset="0"/>
                        <a:buNone/>
                      </a:pPr>
                      <a:r>
                        <a:rPr lang="fr-FR" sz="2000" b="1" dirty="0">
                          <a:solidFill>
                            <a:schemeClr val="tx1"/>
                          </a:solidFill>
                          <a:latin typeface="+mn-lt"/>
                        </a:rPr>
                        <a:t>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7" name="Picture 6">
            <a:extLst>
              <a:ext uri="{FF2B5EF4-FFF2-40B4-BE49-F238E27FC236}">
                <a16:creationId xmlns:a16="http://schemas.microsoft.com/office/drawing/2014/main" id="{AE0C7955-5F22-45FF-A38E-0E37AD574D68}"/>
              </a:ext>
            </a:extLst>
          </p:cNvPr>
          <p:cNvPicPr/>
          <p:nvPr/>
        </p:nvPicPr>
        <p:blipFill rotWithShape="1">
          <a:blip r:embed="rId3"/>
          <a:srcRect l="47052" t="29566" r="50423" b="65275"/>
          <a:stretch/>
        </p:blipFill>
        <p:spPr bwMode="auto">
          <a:xfrm>
            <a:off x="2848397" y="454065"/>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435F-1C56-F05D-F16F-FC7FE5124788}"/>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b="1" dirty="0"/>
              <a:t>Principes des PDP: résumé</a:t>
            </a:r>
            <a:endParaRPr lang="en-US" b="1" dirty="0"/>
          </a:p>
        </p:txBody>
      </p:sp>
      <p:pic>
        <p:nvPicPr>
          <p:cNvPr id="4" name="Picture 3">
            <a:extLst>
              <a:ext uri="{FF2B5EF4-FFF2-40B4-BE49-F238E27FC236}">
                <a16:creationId xmlns:a16="http://schemas.microsoft.com/office/drawing/2014/main" id="{700631E2-EE79-4BD3-B3D9-4E1F7234FDFB}"/>
              </a:ext>
            </a:extLst>
          </p:cNvPr>
          <p:cNvPicPr>
            <a:picLocks noChangeAspect="1"/>
          </p:cNvPicPr>
          <p:nvPr/>
        </p:nvPicPr>
        <p:blipFill>
          <a:blip r:embed="rId2" cstate="print"/>
          <a:stretch>
            <a:fillRect/>
          </a:stretch>
        </p:blipFill>
        <p:spPr>
          <a:xfrm>
            <a:off x="1976438" y="1251620"/>
            <a:ext cx="8239125" cy="5143500"/>
          </a:xfrm>
          <a:prstGeom prst="rect">
            <a:avLst/>
          </a:prstGeom>
        </p:spPr>
      </p:pic>
      <p:graphicFrame>
        <p:nvGraphicFramePr>
          <p:cNvPr id="5" name="Table 4">
            <a:extLst>
              <a:ext uri="{FF2B5EF4-FFF2-40B4-BE49-F238E27FC236}">
                <a16:creationId xmlns:a16="http://schemas.microsoft.com/office/drawing/2014/main" id="{23F95FCF-3FBE-4ACD-9791-DFA9C676F03F}"/>
              </a:ext>
            </a:extLst>
          </p:cNvPr>
          <p:cNvGraphicFramePr>
            <a:graphicFrameLocks noGrp="1"/>
          </p:cNvGraphicFramePr>
          <p:nvPr>
            <p:extLst>
              <p:ext uri="{D42A27DB-BD31-4B8C-83A1-F6EECF244321}">
                <p14:modId xmlns:p14="http://schemas.microsoft.com/office/powerpoint/2010/main" val="155485488"/>
              </p:ext>
            </p:extLst>
          </p:nvPr>
        </p:nvGraphicFramePr>
        <p:xfrm>
          <a:off x="1952679" y="2214012"/>
          <a:ext cx="8321040" cy="1310640"/>
        </p:xfrm>
        <a:graphic>
          <a:graphicData uri="http://schemas.openxmlformats.org/drawingml/2006/table">
            <a:tbl>
              <a:tblPr firstRow="1" bandRow="1">
                <a:tableStyleId>{5C22544A-7EE6-4342-B048-85BDC9FD1C3A}</a:tableStyleId>
              </a:tblPr>
              <a:tblGrid>
                <a:gridCol w="1876677">
                  <a:extLst>
                    <a:ext uri="{9D8B030D-6E8A-4147-A177-3AD203B41FA5}">
                      <a16:colId xmlns:a16="http://schemas.microsoft.com/office/drawing/2014/main" val="1534196937"/>
                    </a:ext>
                  </a:extLst>
                </a:gridCol>
                <a:gridCol w="6444363">
                  <a:extLst>
                    <a:ext uri="{9D8B030D-6E8A-4147-A177-3AD203B41FA5}">
                      <a16:colId xmlns:a16="http://schemas.microsoft.com/office/drawing/2014/main" val="3348087086"/>
                    </a:ext>
                  </a:extLst>
                </a:gridCol>
              </a:tblGrid>
              <a:tr h="1270799">
                <a:tc>
                  <a:txBody>
                    <a:bodyPr/>
                    <a:lstStyle/>
                    <a:p>
                      <a:r>
                        <a:rPr lang="fr-FR" sz="2000" b="1" dirty="0">
                          <a:solidFill>
                            <a:schemeClr val="tx1"/>
                          </a:solidFill>
                          <a:latin typeface="+mn-lt"/>
                        </a:rPr>
                        <a:t>Regarder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marL="285750" indent="-285750">
                        <a:buFont typeface="Arial" panose="020B0604020202020204" pitchFamily="34" charset="0"/>
                        <a:buChar char="•"/>
                      </a:pPr>
                      <a:r>
                        <a:rPr lang="fr-FR" sz="2000" b="0" kern="1200" baseline="0" dirty="0">
                          <a:solidFill>
                            <a:schemeClr val="tx1"/>
                          </a:solidFill>
                          <a:latin typeface="+mn-lt"/>
                          <a:ea typeface="+mn-ea"/>
                          <a:cs typeface="+mn-cs"/>
                        </a:rPr>
                        <a:t>Assurez-vous de la sécurité</a:t>
                      </a:r>
                    </a:p>
                    <a:p>
                      <a:pPr marL="285750" indent="-285750">
                        <a:buFont typeface="Arial" panose="020B0604020202020204" pitchFamily="34" charset="0"/>
                        <a:buChar char="•"/>
                      </a:pPr>
                      <a:r>
                        <a:rPr lang="fr-FR" sz="2000" b="0" kern="1200" baseline="0" dirty="0">
                          <a:solidFill>
                            <a:schemeClr val="tx1"/>
                          </a:solidFill>
                          <a:latin typeface="+mn-lt"/>
                          <a:ea typeface="+mn-ea"/>
                          <a:cs typeface="+mn-cs"/>
                        </a:rPr>
                        <a:t>Identifiez les personnes ayant clairement des besoins essentiels urgents</a:t>
                      </a:r>
                    </a:p>
                    <a:p>
                      <a:pPr marL="285750" indent="-285750">
                        <a:buFont typeface="Arial" panose="020B0604020202020204" pitchFamily="34" charset="0"/>
                        <a:buChar char="•"/>
                      </a:pPr>
                      <a:r>
                        <a:rPr lang="fr-FR" sz="2000" b="0" kern="1200" baseline="0" dirty="0">
                          <a:solidFill>
                            <a:schemeClr val="tx1"/>
                          </a:solidFill>
                          <a:latin typeface="+mn-lt"/>
                          <a:ea typeface="+mn-ea"/>
                          <a:cs typeface="+mn-cs"/>
                        </a:rPr>
                        <a:t>Identifiez les personnes les plus en détresse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extLst>
                  <a:ext uri="{0D108BD9-81ED-4DB2-BD59-A6C34878D82A}">
                    <a16:rowId xmlns:a16="http://schemas.microsoft.com/office/drawing/2014/main" val="1262106871"/>
                  </a:ext>
                </a:extLst>
              </a:tr>
            </a:tbl>
          </a:graphicData>
        </a:graphic>
      </p:graphicFrame>
      <p:graphicFrame>
        <p:nvGraphicFramePr>
          <p:cNvPr id="6" name="Table 5">
            <a:extLst>
              <a:ext uri="{FF2B5EF4-FFF2-40B4-BE49-F238E27FC236}">
                <a16:creationId xmlns:a16="http://schemas.microsoft.com/office/drawing/2014/main" id="{DA701778-DDDD-4621-A3F0-C5EE3A751B88}"/>
              </a:ext>
            </a:extLst>
          </p:cNvPr>
          <p:cNvGraphicFramePr>
            <a:graphicFrameLocks noGrp="1"/>
          </p:cNvGraphicFramePr>
          <p:nvPr>
            <p:extLst>
              <p:ext uri="{D42A27DB-BD31-4B8C-83A1-F6EECF244321}">
                <p14:modId xmlns:p14="http://schemas.microsoft.com/office/powerpoint/2010/main" val="3716221375"/>
              </p:ext>
            </p:extLst>
          </p:nvPr>
        </p:nvGraphicFramePr>
        <p:xfrm>
          <a:off x="1935480" y="891580"/>
          <a:ext cx="8321040" cy="1310640"/>
        </p:xfrm>
        <a:graphic>
          <a:graphicData uri="http://schemas.openxmlformats.org/drawingml/2006/table">
            <a:tbl>
              <a:tblPr firstRow="1" bandRow="1">
                <a:tableStyleId>{5C22544A-7EE6-4342-B048-85BDC9FD1C3A}</a:tableStyleId>
              </a:tblPr>
              <a:tblGrid>
                <a:gridCol w="1883419">
                  <a:extLst>
                    <a:ext uri="{9D8B030D-6E8A-4147-A177-3AD203B41FA5}">
                      <a16:colId xmlns:a16="http://schemas.microsoft.com/office/drawing/2014/main" val="1538134623"/>
                    </a:ext>
                  </a:extLst>
                </a:gridCol>
                <a:gridCol w="6437621">
                  <a:extLst>
                    <a:ext uri="{9D8B030D-6E8A-4147-A177-3AD203B41FA5}">
                      <a16:colId xmlns:a16="http://schemas.microsoft.com/office/drawing/2014/main" val="2765774119"/>
                    </a:ext>
                  </a:extLst>
                </a:gridCol>
              </a:tblGrid>
              <a:tr h="432048">
                <a:tc>
                  <a:txBody>
                    <a:bodyPr/>
                    <a:lstStyle/>
                    <a:p>
                      <a:r>
                        <a:rPr lang="fr-FR" sz="2000" b="1" dirty="0">
                          <a:solidFill>
                            <a:schemeClr val="tx1"/>
                          </a:solidFill>
                        </a:rPr>
                        <a:t>Préparer</a:t>
                      </a:r>
                      <a:endParaRPr lang="en-US"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342900" indent="-342900">
                        <a:buFont typeface="Arial" panose="020B0604020202020204" pitchFamily="34" charset="0"/>
                        <a:buChar char="•"/>
                      </a:pPr>
                      <a:r>
                        <a:rPr lang="fr-FR" sz="2000" b="0" dirty="0">
                          <a:solidFill>
                            <a:schemeClr val="tx1"/>
                          </a:solidFill>
                        </a:rPr>
                        <a:t>Renseignez-vous sur la situation de crise</a:t>
                      </a:r>
                    </a:p>
                    <a:p>
                      <a:pPr marL="342900" indent="-342900">
                        <a:buFont typeface="Arial" panose="020B0604020202020204" pitchFamily="34" charset="0"/>
                        <a:buChar char="•"/>
                      </a:pPr>
                      <a:r>
                        <a:rPr lang="fr-FR" sz="2000" b="0" dirty="0">
                          <a:solidFill>
                            <a:schemeClr val="tx1"/>
                          </a:solidFill>
                        </a:rPr>
                        <a:t>Renseignez-vous sur les services et soutiens disponibles</a:t>
                      </a:r>
                    </a:p>
                    <a:p>
                      <a:pPr marL="342900" indent="-342900">
                        <a:buFont typeface="Arial" panose="020B0604020202020204" pitchFamily="34" charset="0"/>
                        <a:buChar char="•"/>
                      </a:pPr>
                      <a:r>
                        <a:rPr lang="fr-FR" sz="2000" b="0" dirty="0">
                          <a:solidFill>
                            <a:schemeClr val="tx1"/>
                          </a:solidFill>
                        </a:rPr>
                        <a:t>Renseignez-vous sur les questions de sûreté et de sécurité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643760903"/>
                  </a:ext>
                </a:extLst>
              </a:tr>
            </a:tbl>
          </a:graphicData>
        </a:graphic>
      </p:graphicFrame>
      <p:graphicFrame>
        <p:nvGraphicFramePr>
          <p:cNvPr id="7" name="Table 6">
            <a:extLst>
              <a:ext uri="{FF2B5EF4-FFF2-40B4-BE49-F238E27FC236}">
                <a16:creationId xmlns:a16="http://schemas.microsoft.com/office/drawing/2014/main" id="{318BB510-6A94-4649-AA1D-8A430B3CFE91}"/>
              </a:ext>
            </a:extLst>
          </p:cNvPr>
          <p:cNvGraphicFramePr>
            <a:graphicFrameLocks noGrp="1"/>
          </p:cNvGraphicFramePr>
          <p:nvPr>
            <p:extLst>
              <p:ext uri="{D42A27DB-BD31-4B8C-83A1-F6EECF244321}">
                <p14:modId xmlns:p14="http://schemas.microsoft.com/office/powerpoint/2010/main" val="3824842764"/>
              </p:ext>
            </p:extLst>
          </p:nvPr>
        </p:nvGraphicFramePr>
        <p:xfrm>
          <a:off x="1972285" y="3483868"/>
          <a:ext cx="8321039" cy="1261432"/>
        </p:xfrm>
        <a:graphic>
          <a:graphicData uri="http://schemas.openxmlformats.org/drawingml/2006/table">
            <a:tbl>
              <a:tblPr firstRow="1" bandRow="1">
                <a:tableStyleId>{5C22544A-7EE6-4342-B048-85BDC9FD1C3A}</a:tableStyleId>
              </a:tblPr>
              <a:tblGrid>
                <a:gridCol w="1852362">
                  <a:extLst>
                    <a:ext uri="{9D8B030D-6E8A-4147-A177-3AD203B41FA5}">
                      <a16:colId xmlns:a16="http://schemas.microsoft.com/office/drawing/2014/main" val="2112649756"/>
                    </a:ext>
                  </a:extLst>
                </a:gridCol>
                <a:gridCol w="4515243">
                  <a:extLst>
                    <a:ext uri="{9D8B030D-6E8A-4147-A177-3AD203B41FA5}">
                      <a16:colId xmlns:a16="http://schemas.microsoft.com/office/drawing/2014/main" val="114350309"/>
                    </a:ext>
                  </a:extLst>
                </a:gridCol>
                <a:gridCol w="1953434">
                  <a:extLst>
                    <a:ext uri="{9D8B030D-6E8A-4147-A177-3AD203B41FA5}">
                      <a16:colId xmlns:a16="http://schemas.microsoft.com/office/drawing/2014/main" val="1951042549"/>
                    </a:ext>
                  </a:extLst>
                </a:gridCol>
              </a:tblGrid>
              <a:tr h="1261432">
                <a:tc>
                  <a:txBody>
                    <a:bodyPr/>
                    <a:lstStyle/>
                    <a:p>
                      <a:r>
                        <a:rPr lang="fr-FR" sz="2000" b="1" dirty="0">
                          <a:solidFill>
                            <a:schemeClr val="tx1"/>
                          </a:solidFill>
                          <a:latin typeface="+mn-lt"/>
                        </a:rPr>
                        <a:t>Ecouter</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gridSpan="2">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Abordez les personnes qui peuvent avoir besoin de soutien</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Renseignez-vous auprès d’elles sur leurs besoins et préoccupations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Écoutez les personnes et aidez-les à se calmer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hMerge="1">
                  <a:txBody>
                    <a:bodyPr/>
                    <a:lstStyle/>
                    <a:p>
                      <a:endParaRPr lang="en-US" dirty="0"/>
                    </a:p>
                  </a:txBody>
                  <a:tcPr/>
                </a:tc>
                <a:extLst>
                  <a:ext uri="{0D108BD9-81ED-4DB2-BD59-A6C34878D82A}">
                    <a16:rowId xmlns:a16="http://schemas.microsoft.com/office/drawing/2014/main" val="3097371199"/>
                  </a:ext>
                </a:extLst>
              </a:tr>
            </a:tbl>
          </a:graphicData>
        </a:graphic>
      </p:graphicFrame>
      <p:pic>
        <p:nvPicPr>
          <p:cNvPr id="8" name="Picture 7">
            <a:extLst>
              <a:ext uri="{FF2B5EF4-FFF2-40B4-BE49-F238E27FC236}">
                <a16:creationId xmlns:a16="http://schemas.microsoft.com/office/drawing/2014/main" id="{E497424F-4BAB-463D-8F83-C02E078A63A4}"/>
              </a:ext>
            </a:extLst>
          </p:cNvPr>
          <p:cNvPicPr/>
          <p:nvPr/>
        </p:nvPicPr>
        <p:blipFill rotWithShape="1">
          <a:blip r:embed="rId3"/>
          <a:srcRect l="45747" t="29732" r="51804" b="65356"/>
          <a:stretch/>
        </p:blipFill>
        <p:spPr bwMode="auto">
          <a:xfrm>
            <a:off x="3143672" y="2259732"/>
            <a:ext cx="618867" cy="720080"/>
          </a:xfrm>
          <a:prstGeom prst="rect">
            <a:avLst/>
          </a:prstGeom>
          <a:ln>
            <a:noFill/>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AE728557-6D0F-477F-944E-B7F01D30AD80}"/>
              </a:ext>
            </a:extLst>
          </p:cNvPr>
          <p:cNvPicPr/>
          <p:nvPr/>
        </p:nvPicPr>
        <p:blipFill rotWithShape="1">
          <a:blip r:embed="rId4"/>
          <a:srcRect l="45803" t="28857" r="51745" b="66061"/>
          <a:stretch/>
        </p:blipFill>
        <p:spPr bwMode="auto">
          <a:xfrm>
            <a:off x="3135328" y="3555876"/>
            <a:ext cx="618614" cy="792088"/>
          </a:xfrm>
          <a:prstGeom prst="rect">
            <a:avLst/>
          </a:prstGeom>
          <a:ln>
            <a:noFill/>
          </a:ln>
          <a:extLst>
            <a:ext uri="{53640926-AAD7-44D8-BBD7-CCE9431645EC}">
              <a14:shadowObscured xmlns:a14="http://schemas.microsoft.com/office/drawing/2010/main"/>
            </a:ext>
          </a:extLst>
        </p:spPr>
      </p:pic>
      <p:graphicFrame>
        <p:nvGraphicFramePr>
          <p:cNvPr id="10" name="Table 9">
            <a:extLst>
              <a:ext uri="{FF2B5EF4-FFF2-40B4-BE49-F238E27FC236}">
                <a16:creationId xmlns:a16="http://schemas.microsoft.com/office/drawing/2014/main" id="{E15549A1-1D38-4B87-A357-AC84F1C3B2EC}"/>
              </a:ext>
            </a:extLst>
          </p:cNvPr>
          <p:cNvGraphicFramePr>
            <a:graphicFrameLocks noGrp="1"/>
          </p:cNvGraphicFramePr>
          <p:nvPr>
            <p:extLst>
              <p:ext uri="{D42A27DB-BD31-4B8C-83A1-F6EECF244321}">
                <p14:modId xmlns:p14="http://schemas.microsoft.com/office/powerpoint/2010/main" val="3962790427"/>
              </p:ext>
            </p:extLst>
          </p:nvPr>
        </p:nvGraphicFramePr>
        <p:xfrm>
          <a:off x="1968406" y="4703480"/>
          <a:ext cx="8321040" cy="1737360"/>
        </p:xfrm>
        <a:graphic>
          <a:graphicData uri="http://schemas.openxmlformats.org/drawingml/2006/table">
            <a:tbl>
              <a:tblPr firstRow="1" bandRow="1">
                <a:tableStyleId>{5C22544A-7EE6-4342-B048-85BDC9FD1C3A}</a:tableStyleId>
              </a:tblPr>
              <a:tblGrid>
                <a:gridCol w="1875879">
                  <a:extLst>
                    <a:ext uri="{9D8B030D-6E8A-4147-A177-3AD203B41FA5}">
                      <a16:colId xmlns:a16="http://schemas.microsoft.com/office/drawing/2014/main" val="3134823681"/>
                    </a:ext>
                  </a:extLst>
                </a:gridCol>
                <a:gridCol w="6445161">
                  <a:extLst>
                    <a:ext uri="{9D8B030D-6E8A-4147-A177-3AD203B41FA5}">
                      <a16:colId xmlns:a16="http://schemas.microsoft.com/office/drawing/2014/main" val="320227219"/>
                    </a:ext>
                  </a:extLst>
                </a:gridCol>
              </a:tblGrid>
              <a:tr h="1729760">
                <a:tc>
                  <a:txBody>
                    <a:bodyPr/>
                    <a:lstStyle/>
                    <a:p>
                      <a:pPr marL="0" indent="0">
                        <a:buFont typeface="Arial" panose="020B0604020202020204" pitchFamily="34" charset="0"/>
                        <a:buNone/>
                      </a:pPr>
                      <a:r>
                        <a:rPr lang="fr-FR" sz="2000" b="1" dirty="0">
                          <a:solidFill>
                            <a:schemeClr val="tx1"/>
                          </a:solidFill>
                          <a:latin typeface="+mn-lt"/>
                        </a:rPr>
                        <a:t>Mettre en contact</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répondre à leurs besoins essentiels et à accéder aux services existants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Aidez les personnes à gérer les problèmes qu’elles rencontrent</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Transmettez des informations</a:t>
                      </a:r>
                    </a:p>
                    <a:p>
                      <a:pPr marL="285750" indent="-285750">
                        <a:buFont typeface="Arial" panose="020B0604020202020204" pitchFamily="34" charset="0"/>
                        <a:buChar char="•"/>
                      </a:pPr>
                      <a:r>
                        <a:rPr lang="fr-FR" sz="1800" b="0" kern="1200" baseline="0" dirty="0">
                          <a:solidFill>
                            <a:schemeClr val="tx1"/>
                          </a:solidFill>
                          <a:latin typeface="+mn-lt"/>
                          <a:ea typeface="+mn-ea"/>
                          <a:cs typeface="+mn-cs"/>
                        </a:rPr>
                        <a:t>Mettez les personnes en contact avec leurs proches et avec un soutien social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877906458"/>
                  </a:ext>
                </a:extLst>
              </a:tr>
            </a:tbl>
          </a:graphicData>
        </a:graphic>
      </p:graphicFrame>
      <p:pic>
        <p:nvPicPr>
          <p:cNvPr id="11" name="Picture 10">
            <a:extLst>
              <a:ext uri="{FF2B5EF4-FFF2-40B4-BE49-F238E27FC236}">
                <a16:creationId xmlns:a16="http://schemas.microsoft.com/office/drawing/2014/main" id="{FB7E6ED7-F09B-4EF3-9EEA-891CBE3DA4B5}"/>
              </a:ext>
            </a:extLst>
          </p:cNvPr>
          <p:cNvPicPr/>
          <p:nvPr/>
        </p:nvPicPr>
        <p:blipFill rotWithShape="1">
          <a:blip r:embed="rId5"/>
          <a:srcRect l="47052" t="29566" r="50423" b="65275"/>
          <a:stretch/>
        </p:blipFill>
        <p:spPr bwMode="auto">
          <a:xfrm>
            <a:off x="3219872" y="4738524"/>
            <a:ext cx="557530" cy="711835"/>
          </a:xfrm>
          <a:prstGeom prst="rect">
            <a:avLst/>
          </a:prstGeom>
          <a:ln>
            <a:noFill/>
          </a:ln>
          <a:extLst>
            <a:ext uri="{53640926-AAD7-44D8-BBD7-CCE9431645EC}">
              <a14:shadowObscured xmlns:a14="http://schemas.microsoft.com/office/drawing/2010/main"/>
            </a:ext>
          </a:extLst>
        </p:spPr>
      </p:pic>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77DE0-0394-0000-686F-26BCC60C490D}"/>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4. Sources et </a:t>
            </a:r>
            <a:r>
              <a:rPr lang="en-US" b="1" dirty="0" err="1"/>
              <a:t>ressources</a:t>
            </a:r>
            <a:endParaRPr lang="en-US" b="1" dirty="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0B0F0-317D-475F-8D46-F154D9FB12D5}"/>
              </a:ext>
            </a:extLst>
          </p:cNvPr>
          <p:cNvSpPr>
            <a:spLocks noGrp="1"/>
          </p:cNvSpPr>
          <p:nvPr>
            <p:ph type="title"/>
          </p:nvPr>
        </p:nvSpPr>
        <p:spPr>
          <a:xfrm>
            <a:off x="388934" y="0"/>
            <a:ext cx="3264195" cy="1932378"/>
          </a:xfrm>
        </p:spPr>
        <p:txBody>
          <a:bodyPr/>
          <a:lstStyle/>
          <a:p>
            <a:r>
              <a:rPr lang="fr-FR" dirty="0"/>
              <a:t>Sources et ressources</a:t>
            </a:r>
            <a:endParaRPr lang="en-US" dirty="0"/>
          </a:p>
        </p:txBody>
      </p:sp>
      <p:sp>
        <p:nvSpPr>
          <p:cNvPr id="527" name="Content Placeholder 2"/>
          <p:cNvSpPr txBox="1">
            <a:spLocks noGrp="1"/>
          </p:cNvSpPr>
          <p:nvPr>
            <p:ph type="body" idx="1"/>
          </p:nvPr>
        </p:nvSpPr>
        <p:spPr>
          <a:prstGeom prst="rect">
            <a:avLst/>
          </a:prstGeom>
        </p:spPr>
        <p:txBody>
          <a:bodyPr>
            <a:normAutofit/>
          </a:bodyPr>
          <a:lstStyle/>
          <a:p>
            <a:pPr defTabSz="263281">
              <a:spcBef>
                <a:spcPts val="200"/>
              </a:spcBef>
              <a:defRPr sz="1456"/>
            </a:pPr>
            <a:r>
              <a:rPr lang="fr-FR" sz="1800" dirty="0"/>
              <a:t>Les premiers secours psychologiques : Guide pour les acteurs de terrain</a:t>
            </a:r>
            <a:r>
              <a:rPr sz="1800" dirty="0"/>
              <a:t>, </a:t>
            </a:r>
            <a:r>
              <a:rPr lang="fr-FR" sz="1800" dirty="0"/>
              <a:t>OMS, </a:t>
            </a:r>
            <a:r>
              <a:rPr sz="1800" dirty="0"/>
              <a:t>201</a:t>
            </a:r>
            <a:r>
              <a:rPr lang="fr-FR" sz="1800" dirty="0"/>
              <a:t>2</a:t>
            </a:r>
            <a:endParaRPr sz="1800" dirty="0"/>
          </a:p>
          <a:p>
            <a:pPr defTabSz="263281">
              <a:spcBef>
                <a:spcPts val="200"/>
              </a:spcBef>
              <a:defRPr sz="910"/>
            </a:pPr>
            <a:r>
              <a:rPr lang="en-US" sz="1800" dirty="0">
                <a:hlinkClick r:id="rId3"/>
              </a:rPr>
              <a:t>9789242548204_fre.pdf (who.int)</a:t>
            </a:r>
            <a:endParaRPr lang="en-US" sz="1800" dirty="0"/>
          </a:p>
          <a:p>
            <a:pPr defTabSz="263281">
              <a:spcBef>
                <a:spcPts val="200"/>
              </a:spcBef>
              <a:defRPr sz="910"/>
            </a:pPr>
            <a:endParaRPr sz="1800" dirty="0"/>
          </a:p>
          <a:p>
            <a:pPr defTabSz="263281">
              <a:spcBef>
                <a:spcPts val="200"/>
              </a:spcBef>
              <a:defRPr sz="1456"/>
            </a:pPr>
            <a:r>
              <a:rPr lang="fr-FR" sz="1800" i="0" dirty="0">
                <a:solidFill>
                  <a:srgbClr val="222221"/>
                </a:solidFill>
                <a:effectLst/>
              </a:rPr>
              <a:t>Formation en Premier Secours Psychologiques Manuel à l’intention des professionnels travaillant avec les enfants</a:t>
            </a:r>
            <a:r>
              <a:rPr sz="1800" dirty="0"/>
              <a:t>, Save the Children, 2013</a:t>
            </a:r>
          </a:p>
          <a:p>
            <a:pPr defTabSz="263281">
              <a:spcBef>
                <a:spcPts val="200"/>
              </a:spcBef>
              <a:defRPr sz="910"/>
            </a:pPr>
            <a:r>
              <a:rPr lang="fr-FR" sz="1800" dirty="0">
                <a:hlinkClick r:id="rId4"/>
              </a:rPr>
              <a:t>Formation en Premier Secours Psychologiques Manuel à l’intention des professionnels travaillant avec les enfants | Save the </a:t>
            </a:r>
            <a:r>
              <a:rPr lang="fr-FR" sz="1800" dirty="0" err="1">
                <a:hlinkClick r:id="rId4"/>
              </a:rPr>
              <a:t>Children’s</a:t>
            </a:r>
            <a:r>
              <a:rPr lang="fr-FR" sz="1800" dirty="0">
                <a:hlinkClick r:id="rId4"/>
              </a:rPr>
              <a:t> Resource Centre</a:t>
            </a:r>
            <a:endParaRPr lang="fr-FR" sz="1800" dirty="0"/>
          </a:p>
          <a:p>
            <a:pPr defTabSz="263281">
              <a:spcBef>
                <a:spcPts val="200"/>
              </a:spcBef>
              <a:defRPr sz="910"/>
            </a:pPr>
            <a:endParaRPr sz="1800" dirty="0"/>
          </a:p>
          <a:p>
            <a:pPr defTabSz="263281">
              <a:spcBef>
                <a:spcPts val="200"/>
              </a:spcBef>
              <a:defRPr sz="1456"/>
            </a:pPr>
            <a:r>
              <a:rPr lang="fr-FR" sz="1800" dirty="0"/>
              <a:t>Les premiers secours psychologiques pendant l’épidémie de la maladie à virus Ébola</a:t>
            </a:r>
            <a:r>
              <a:rPr sz="1800" dirty="0"/>
              <a:t>, </a:t>
            </a:r>
            <a:r>
              <a:rPr lang="fr-FR" sz="1800" dirty="0"/>
              <a:t>OMS</a:t>
            </a:r>
            <a:r>
              <a:rPr sz="1800" dirty="0"/>
              <a:t>, 2014</a:t>
            </a:r>
            <a:endParaRPr lang="fr-FR" sz="1800" dirty="0"/>
          </a:p>
          <a:p>
            <a:pPr defTabSz="263281">
              <a:spcBef>
                <a:spcPts val="200"/>
              </a:spcBef>
              <a:defRPr sz="1456"/>
            </a:pPr>
            <a:r>
              <a:rPr lang="en-US" sz="1800" dirty="0">
                <a:hlinkClick r:id="rId5"/>
              </a:rPr>
              <a:t>9789242548846_fre.pdf (who.int)</a:t>
            </a:r>
            <a:r>
              <a:rPr lang="en-US" sz="1800" dirty="0"/>
              <a:t> </a:t>
            </a:r>
          </a:p>
          <a:p>
            <a:pPr defTabSz="263281">
              <a:spcBef>
                <a:spcPts val="200"/>
              </a:spcBef>
              <a:defRPr sz="1456"/>
            </a:pPr>
            <a:endParaRPr lang="en-US" sz="1800" dirty="0"/>
          </a:p>
          <a:p>
            <a:pPr defTabSz="263281">
              <a:spcBef>
                <a:spcPts val="200"/>
              </a:spcBef>
              <a:defRPr sz="1456"/>
            </a:pPr>
            <a:r>
              <a:rPr lang="en-US" sz="1800" dirty="0"/>
              <a:t>Disaster Preparedness, Response, and Recovery, SAMHSA, USA.</a:t>
            </a:r>
          </a:p>
          <a:p>
            <a:pPr defTabSz="263281">
              <a:spcBef>
                <a:spcPts val="200"/>
              </a:spcBef>
              <a:defRPr sz="1456"/>
            </a:pPr>
            <a:r>
              <a:rPr lang="en-US" sz="1800" u="sng" dirty="0">
                <a:solidFill>
                  <a:srgbClr val="0563C1"/>
                </a:solidFill>
                <a:uFill>
                  <a:solidFill>
                    <a:srgbClr val="0563C1"/>
                  </a:solidFill>
                </a:uFill>
                <a:hlinkClick r:id="rId6"/>
              </a:rPr>
              <a:t>https://www.samhsa.gov/disaster-preparedness</a:t>
            </a:r>
            <a:r>
              <a:rPr lang="en-US" sz="1800" dirty="0"/>
              <a:t> </a:t>
            </a:r>
          </a:p>
          <a:p>
            <a:pPr defTabSz="263281">
              <a:spcBef>
                <a:spcPts val="200"/>
              </a:spcBef>
              <a:defRPr sz="910"/>
            </a:pPr>
            <a:endParaRPr lang="en-US" sz="1800" dirty="0"/>
          </a:p>
          <a:p>
            <a:pPr defTabSz="263281">
              <a:spcBef>
                <a:spcPts val="200"/>
              </a:spcBef>
              <a:defRPr sz="1456"/>
            </a:pPr>
            <a:r>
              <a:rPr lang="en-US" sz="1800" dirty="0"/>
              <a:t>SAMHSA Behavioral Health Disaster Response </a:t>
            </a:r>
            <a:r>
              <a:rPr lang="en-US" sz="1800" dirty="0" err="1"/>
              <a:t>App,USA</a:t>
            </a:r>
            <a:endParaRPr lang="en-US" sz="1800" dirty="0"/>
          </a:p>
          <a:p>
            <a:pPr defTabSz="263281">
              <a:spcBef>
                <a:spcPts val="200"/>
              </a:spcBef>
              <a:defRPr sz="1456"/>
            </a:pPr>
            <a:r>
              <a:rPr lang="en-US" sz="1800" u="sng" dirty="0">
                <a:solidFill>
                  <a:srgbClr val="0563C1"/>
                </a:solidFill>
                <a:uFill>
                  <a:solidFill>
                    <a:srgbClr val="0563C1"/>
                  </a:solidFill>
                </a:uFill>
                <a:hlinkClick r:id="rId7"/>
              </a:rPr>
              <a:t>https://www.samhsa.gov/resource/dbhis/samhsa-behavioral-health-disaster-response-mobile-app</a:t>
            </a:r>
            <a:r>
              <a:rPr lang="en-US" sz="1800" dirty="0"/>
              <a:t> </a:t>
            </a:r>
          </a:p>
          <a:p>
            <a:pPr defTabSz="263281">
              <a:spcBef>
                <a:spcPts val="200"/>
              </a:spcBef>
              <a:defRPr sz="1456"/>
            </a:pPr>
            <a:endParaRPr sz="1800" dirty="0"/>
          </a:p>
          <a:p>
            <a:pPr defTabSz="263281">
              <a:spcBef>
                <a:spcPts val="200"/>
              </a:spcBef>
              <a:defRPr sz="1820"/>
            </a:pPr>
            <a:endParaRPr sz="1820" dirty="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B1FBD-7CC1-5B53-7E4F-3926CF743132}"/>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5. </a:t>
            </a:r>
            <a:r>
              <a:rPr lang="en-US" b="1" dirty="0" err="1"/>
              <a:t>Ressources</a:t>
            </a:r>
            <a:r>
              <a:rPr lang="en-US" b="1" dirty="0"/>
              <a:t> de formation </a:t>
            </a:r>
            <a:r>
              <a:rPr lang="en-US" b="1" dirty="0" err="1"/>
              <a:t>supplémentaires</a:t>
            </a:r>
            <a:endParaRPr lang="en-US" b="1" dirty="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C037D-B151-41CC-A8DC-76ED3936681E}"/>
              </a:ext>
            </a:extLst>
          </p:cNvPr>
          <p:cNvSpPr>
            <a:spLocks noGrp="1"/>
          </p:cNvSpPr>
          <p:nvPr>
            <p:ph type="title"/>
          </p:nvPr>
        </p:nvSpPr>
        <p:spPr>
          <a:xfrm>
            <a:off x="246059" y="-257176"/>
            <a:ext cx="3264195" cy="1932378"/>
          </a:xfrm>
        </p:spPr>
        <p:txBody>
          <a:bodyPr/>
          <a:lstStyle/>
          <a:p>
            <a:r>
              <a:rPr lang="fr-FR" dirty="0"/>
              <a:t>Ressources de formation supplémentaires</a:t>
            </a:r>
            <a:endParaRPr lang="en-US" dirty="0"/>
          </a:p>
        </p:txBody>
      </p:sp>
      <p:sp>
        <p:nvSpPr>
          <p:cNvPr id="541" name="Content Placeholder 2"/>
          <p:cNvSpPr txBox="1">
            <a:spLocks noGrp="1"/>
          </p:cNvSpPr>
          <p:nvPr>
            <p:ph type="body" idx="1"/>
          </p:nvPr>
        </p:nvSpPr>
        <p:spPr>
          <a:prstGeom prst="rect">
            <a:avLst/>
          </a:prstGeom>
        </p:spPr>
        <p:txBody>
          <a:bodyPr/>
          <a:lstStyle/>
          <a:p>
            <a:pPr>
              <a:defRPr u="sng"/>
            </a:pPr>
            <a:r>
              <a:rPr lang="fr-FR" dirty="0">
                <a:hlinkClick r:id="rId3"/>
              </a:rPr>
              <a:t>Module 1 : Introduction aux Premiers Secours Psychologiques (PSP) - Sommaire (croix-rouge.fr)</a:t>
            </a:r>
            <a:r>
              <a:rPr lang="fr-FR" dirty="0"/>
              <a:t> </a:t>
            </a:r>
            <a:endParaRPr lang="fr-FR" dirty="0">
              <a:solidFill>
                <a:srgbClr val="0563C1"/>
              </a:solidFill>
              <a:uFill>
                <a:solidFill>
                  <a:srgbClr val="0563C1"/>
                </a:solidFill>
              </a:uFill>
              <a:hlinkClick r:id="rId4"/>
            </a:endParaRPr>
          </a:p>
          <a:p>
            <a:pPr>
              <a:defRPr u="sng"/>
            </a:pPr>
            <a:endParaRPr lang="en-US" dirty="0">
              <a:solidFill>
                <a:srgbClr val="0563C1"/>
              </a:solidFill>
              <a:uFill>
                <a:solidFill>
                  <a:srgbClr val="0563C1"/>
                </a:solidFill>
              </a:uFill>
              <a:hlinkClick r:id="rId4"/>
            </a:endParaRPr>
          </a:p>
          <a:p>
            <a:pPr>
              <a:defRPr u="sng"/>
            </a:pPr>
            <a:r>
              <a:rPr dirty="0">
                <a:solidFill>
                  <a:srgbClr val="0563C1"/>
                </a:solidFill>
                <a:uFill>
                  <a:solidFill>
                    <a:srgbClr val="0563C1"/>
                  </a:solidFill>
                </a:uFill>
                <a:hlinkClick r:id="rId4"/>
              </a:rPr>
              <a:t>The National Child Traumatic Stress Network</a:t>
            </a:r>
            <a:r>
              <a:rPr u="none" dirty="0"/>
              <a:t> (USA)</a:t>
            </a:r>
          </a:p>
          <a:p>
            <a:endParaRPr u="none" dirty="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8EF2FD4-4270-4E81-8ADF-E8F80D6CB76D}"/>
              </a:ext>
            </a:extLst>
          </p:cNvPr>
          <p:cNvSpPr>
            <a:spLocks noGrp="1"/>
          </p:cNvSpPr>
          <p:nvPr>
            <p:ph type="body" sz="half" idx="1"/>
          </p:nvPr>
        </p:nvSpPr>
        <p:spPr/>
        <p:txBody>
          <a:bodyPr>
            <a:normAutofit/>
          </a:bodyPr>
          <a:lstStyle/>
          <a:p>
            <a:r>
              <a:rPr lang="fr-FR" sz="4400" dirty="0"/>
              <a:t>Merci !</a:t>
            </a:r>
            <a:endParaRPr lang="en-US" sz="4400"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ontent Placeholder 2"/>
          <p:cNvSpPr txBox="1">
            <a:spLocks noGrp="1"/>
          </p:cNvSpPr>
          <p:nvPr>
            <p:ph type="body" idx="1"/>
          </p:nvPr>
        </p:nvSpPr>
        <p:spPr>
          <a:xfrm>
            <a:off x="989481" y="842962"/>
            <a:ext cx="10045166" cy="5206965"/>
          </a:xfrm>
          <a:prstGeom prst="rect">
            <a:avLst/>
          </a:prstGeom>
        </p:spPr>
        <p:txBody>
          <a:bodyPr lIns="0" tIns="0" rIns="0" bIns="0">
            <a:normAutofit fontScale="92500"/>
          </a:bodyPr>
          <a:lstStyle/>
          <a:p>
            <a:pPr algn="l" rtl="0" fontAlgn="base"/>
            <a:r>
              <a:rPr lang="fr-FR" sz="1800" b="1" i="0" u="none" strike="noStrike" dirty="0">
                <a:solidFill>
                  <a:srgbClr val="000000"/>
                </a:solidFill>
                <a:effectLst/>
                <a:latin typeface="Source Sans Pro Regular" panose="020B0503030403020204"/>
              </a:rPr>
              <a:t>Plateforme d’apprentissage de l’OMS sur la sécurité sanitaire – Supports de formation</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Les présents supports de formation sont la propriété de © l’Organisation mondiale de la Santé (OMS), 2022. Tous droits réservés.</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Votre utilisation des présents supports est soumise aux conditions d’utilisation de la « </a:t>
            </a:r>
            <a:r>
              <a:rPr lang="fr-FR" sz="1800" b="0" i="0" u="sng" strike="noStrike" dirty="0">
                <a:solidFill>
                  <a:srgbClr val="0000FF"/>
                </a:solidFill>
                <a:effectLst/>
                <a:latin typeface="Source Sans Pro Regular" panose="020B0503030403020204"/>
                <a:hlinkClick r:id="rId2"/>
              </a:rPr>
              <a:t>Plateforme d’apprentissage de l’OMS sur la sécurité sanitaire – Supports de formation</a:t>
            </a:r>
            <a:r>
              <a:rPr lang="fr-FR" sz="1800" b="0" i="0" u="none" strike="noStrike" dirty="0">
                <a:solidFill>
                  <a:srgbClr val="000000"/>
                </a:solidFill>
                <a:effectLst/>
                <a:latin typeface="Source Sans Pro Regular" panose="020B0503030403020204"/>
              </a:rPr>
              <a:t> », que vous avez acceptées en les téléchargeant, et qui sont disponibles sur la Plateforme d’apprentissage sur la sécurité sanitaire à l’adresse suivante : </a:t>
            </a:r>
            <a:r>
              <a:rPr lang="fr-FR" sz="1800" b="0" i="0" u="sng" strike="noStrike" dirty="0">
                <a:solidFill>
                  <a:srgbClr val="0000FF"/>
                </a:solidFill>
                <a:effectLst/>
                <a:latin typeface="Source Sans Pro Regular" panose="020B0503030403020204"/>
                <a:hlinkClick r:id="rId3"/>
              </a:rPr>
              <a:t>https://extranet.who.int/hslp</a:t>
            </a:r>
            <a:r>
              <a:rPr lang="fr-FR" sz="1800" b="0" i="0" u="none" strike="noStrike" dirty="0">
                <a:solidFill>
                  <a:srgbClr val="000000"/>
                </a:solidFill>
                <a:effectLst/>
                <a:latin typeface="Source Sans Pro Regular" panose="020B0503030403020204"/>
              </a:rPr>
              <a:t>.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https://extranet.who.int/hslp/), lequel est la propriété de © l’Organisation mondiale de la Santé (OMS) 2022, et sont utilisés avec l’autorisation de l’OMS. L’OMS décline toute responsabilité en cas de modification ou de révision des documents de l’OMS protégés par le droit d’auteur. »  </a:t>
            </a:r>
            <a:r>
              <a:rPr lang="en-US" sz="1800" b="0" i="0"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l" rtl="0" fontAlgn="base"/>
            <a:r>
              <a:rPr lang="fr-FR" sz="1800" b="0" i="0" u="none" strike="noStrike" dirty="0">
                <a:solidFill>
                  <a:srgbClr val="000000"/>
                </a:solidFill>
                <a:effectLst/>
                <a:latin typeface="Source Sans Pro Regular" panose="020B0503030403020204"/>
              </a:rPr>
              <a:t>En outre, nous vous invitons à informer l’OMS de toute modification de ces documents utilisés à des fins publiques, d’archivage ou de formation continue, en envoyant un courrier électronique à l’adresse suivante : </a:t>
            </a:r>
            <a:r>
              <a:rPr lang="fr-FR" sz="1800" b="0" i="0" u="sng" strike="noStrike" dirty="0">
                <a:solidFill>
                  <a:srgbClr val="0000FF"/>
                </a:solidFill>
                <a:effectLst/>
                <a:latin typeface="Source Sans Pro Regular" panose="020B0503030403020204"/>
                <a:hlinkClick r:id="rId4"/>
              </a:rPr>
              <a:t>ihrhrt@who.int</a:t>
            </a:r>
            <a:r>
              <a:rPr lang="fr-FR" sz="1800" b="0" i="0" u="none" strike="noStrike" dirty="0">
                <a:solidFill>
                  <a:srgbClr val="000000"/>
                </a:solidFill>
                <a:effectLst/>
                <a:latin typeface="Source Sans Pro Regular" panose="020B0503030403020204"/>
              </a:rPr>
              <a:t>.</a:t>
            </a:r>
            <a:endParaRPr lang="en-US" b="0" i="0" dirty="0">
              <a:solidFill>
                <a:srgbClr val="FFFFFF"/>
              </a:solidFill>
              <a:effectLst/>
              <a:latin typeface="Segoe UI" panose="020B0502040204020203" pitchFamily="34" charset="0"/>
            </a:endParaRPr>
          </a:p>
          <a:p>
            <a:pPr algn="just" defTabSz="271962">
              <a:spcBef>
                <a:spcPts val="200"/>
              </a:spcBef>
              <a:buClr>
                <a:schemeClr val="accent3"/>
              </a:buClr>
              <a:buFont typeface="Arial"/>
              <a:defRPr sz="1879"/>
            </a:pPr>
            <a:endParaRPr u="sng" dirty="0">
              <a:solidFill>
                <a:srgbClr val="0563C1"/>
              </a:solidFill>
              <a:uFill>
                <a:solidFill>
                  <a:srgbClr val="0563C1"/>
                </a:solidFill>
              </a:uFill>
              <a:hlinkClick r:id="rId4"/>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1"/>
          <p:cNvSpPr txBox="1">
            <a:spLocks noGrp="1"/>
          </p:cNvSpPr>
          <p:nvPr>
            <p:ph type="body" idx="1"/>
          </p:nvPr>
        </p:nvSpPr>
        <p:spPr>
          <a:xfrm>
            <a:off x="4273551" y="1755353"/>
            <a:ext cx="7918449" cy="3986686"/>
          </a:xfrm>
          <a:prstGeom prst="rect">
            <a:avLst/>
          </a:prstGeom>
        </p:spPr>
        <p:txBody>
          <a:bodyPr>
            <a:normAutofit fontScale="85000" lnSpcReduction="10000"/>
          </a:bodyPr>
          <a:lstStyle/>
          <a:p>
            <a:pPr marL="514350" indent="-514350">
              <a:lnSpc>
                <a:spcPct val="150000"/>
              </a:lnSpc>
              <a:spcBef>
                <a:spcPct val="0"/>
              </a:spcBef>
              <a:spcAft>
                <a:spcPts val="1200"/>
              </a:spcAft>
              <a:buClr>
                <a:srgbClr val="65A200"/>
              </a:buClr>
              <a:buAutoNum type="arabicPeriod"/>
            </a:pPr>
            <a:r>
              <a:rPr lang="fr-FR" sz="2800" dirty="0">
                <a:solidFill>
                  <a:schemeClr val="tx1"/>
                </a:solidFill>
              </a:rPr>
              <a:t>Comprendre les Premiers Secours Psychologiques (PSP)</a:t>
            </a:r>
          </a:p>
          <a:p>
            <a:pPr marL="514350" indent="-514350">
              <a:lnSpc>
                <a:spcPct val="150000"/>
              </a:lnSpc>
              <a:spcBef>
                <a:spcPct val="0"/>
              </a:spcBef>
              <a:spcAft>
                <a:spcPts val="1200"/>
              </a:spcAft>
              <a:buClr>
                <a:srgbClr val="65A200"/>
              </a:buClr>
              <a:buFont typeface="Arial" charset="0"/>
              <a:buAutoNum type="arabicPeriod"/>
            </a:pPr>
            <a:r>
              <a:rPr lang="fr-FR" sz="2800" dirty="0">
                <a:solidFill>
                  <a:schemeClr val="tx1"/>
                </a:solidFill>
              </a:rPr>
              <a:t>Prendre soin de soi-même et de ses collègues</a:t>
            </a:r>
          </a:p>
          <a:p>
            <a:pPr marL="514350" indent="-514350">
              <a:lnSpc>
                <a:spcPct val="150000"/>
              </a:lnSpc>
              <a:spcBef>
                <a:spcPct val="0"/>
              </a:spcBef>
              <a:spcAft>
                <a:spcPts val="1200"/>
              </a:spcAft>
              <a:buClr>
                <a:srgbClr val="65A200"/>
              </a:buClr>
              <a:buFont typeface="Arial" charset="0"/>
              <a:buAutoNum type="arabicPeriod"/>
            </a:pPr>
            <a:r>
              <a:rPr lang="fr-FR" sz="2800" dirty="0">
                <a:solidFill>
                  <a:schemeClr val="tx1"/>
                </a:solidFill>
              </a:rPr>
              <a:t>Dispenser les Premiers Soins Psychologiques et appliquer les compétences nécessaires</a:t>
            </a:r>
          </a:p>
          <a:p>
            <a:pPr marL="514350" indent="-514350">
              <a:lnSpc>
                <a:spcPct val="150000"/>
              </a:lnSpc>
              <a:spcBef>
                <a:spcPct val="0"/>
              </a:spcBef>
              <a:spcAft>
                <a:spcPts val="1200"/>
              </a:spcAft>
              <a:buClr>
                <a:srgbClr val="65A200"/>
              </a:buClr>
              <a:buFont typeface="Arial" charset="0"/>
              <a:buAutoNum type="arabicPeriod"/>
            </a:pPr>
            <a:r>
              <a:rPr lang="fr-FR" sz="2800" dirty="0">
                <a:solidFill>
                  <a:schemeClr val="tx1"/>
                </a:solidFill>
              </a:rPr>
              <a:t>Sources et références</a:t>
            </a:r>
          </a:p>
          <a:p>
            <a:pPr marL="514350" indent="-514350">
              <a:lnSpc>
                <a:spcPct val="150000"/>
              </a:lnSpc>
              <a:spcBef>
                <a:spcPct val="0"/>
              </a:spcBef>
              <a:spcAft>
                <a:spcPts val="1200"/>
              </a:spcAft>
              <a:buClr>
                <a:srgbClr val="65A200"/>
              </a:buClr>
              <a:buFont typeface="Arial" charset="0"/>
              <a:buAutoNum type="arabicPeriod"/>
            </a:pPr>
            <a:r>
              <a:rPr lang="fr-FR" sz="2800" dirty="0">
                <a:solidFill>
                  <a:schemeClr val="tx1"/>
                </a:solidFill>
              </a:rPr>
              <a:t>Ressources de formation supplémentaires</a:t>
            </a:r>
          </a:p>
          <a:p>
            <a:pPr marL="514350" indent="-514350">
              <a:lnSpc>
                <a:spcPct val="100000"/>
              </a:lnSpc>
              <a:spcBef>
                <a:spcPts val="1200"/>
              </a:spcBef>
              <a:buClr>
                <a:schemeClr val="accent3"/>
              </a:buClr>
              <a:buSzPct val="100000"/>
              <a:buAutoNum type="arabicPeriod"/>
            </a:pPr>
            <a:endParaRPr dirty="0"/>
          </a:p>
        </p:txBody>
      </p:sp>
      <p:sp>
        <p:nvSpPr>
          <p:cNvPr id="4" name="Google Shape;307;p8">
            <a:extLst>
              <a:ext uri="{FF2B5EF4-FFF2-40B4-BE49-F238E27FC236}">
                <a16:creationId xmlns:a16="http://schemas.microsoft.com/office/drawing/2014/main" id="{13B279C8-EE44-FF8C-F30F-5474194FDE45}"/>
              </a:ext>
            </a:extLst>
          </p:cNvPr>
          <p:cNvSpPr txBox="1">
            <a:spLocks noGrp="1"/>
          </p:cNvSpPr>
          <p:nvPr>
            <p:ph type="title"/>
          </p:nvPr>
        </p:nvSpPr>
        <p:spPr>
          <a:xfrm>
            <a:off x="388936" y="630315"/>
            <a:ext cx="3264195" cy="839972"/>
          </a:xfrm>
          <a:prstGeom prst="rect">
            <a:avLst/>
          </a:prstGeom>
        </p:spPr>
        <p:txBody>
          <a:bodyPr lIns="0" tIns="0" rIns="0" bIns="0" anchor="b"/>
          <a:lstStyle/>
          <a:p>
            <a:r>
              <a:rPr lang="fr-FR" b="1" dirty="0"/>
              <a:t>Plan</a:t>
            </a:r>
            <a:endParaRPr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EBE9374-C9C6-D5DA-AAE0-CDBB00C87997}"/>
              </a:ext>
            </a:extLst>
          </p:cNvPr>
          <p:cNvSpPr txBox="1">
            <a:spLocks noGrp="1"/>
          </p:cNvSpPr>
          <p:nvPr>
            <p:ph type="body" sz="half" idx="1"/>
          </p:nvPr>
        </p:nvSpPr>
        <p:spPr>
          <a:xfrm>
            <a:off x="587205" y="1971020"/>
            <a:ext cx="11347451" cy="1870076"/>
          </a:xfrm>
          <a:prstGeom prst="rect">
            <a:avLst/>
          </a:prstGeom>
        </p:spPr>
        <p:txBody>
          <a:bodyPr lIns="54864" tIns="54864" rIns="54864" bIns="54864"/>
          <a:lstStyle>
            <a:lvl1pPr>
              <a:spcBef>
                <a:spcPts val="0"/>
              </a:spcBef>
              <a:defRPr sz="3200"/>
            </a:lvl1pPr>
          </a:lstStyle>
          <a:p>
            <a:r>
              <a:rPr lang="en-US" b="1" dirty="0"/>
              <a:t>1. </a:t>
            </a:r>
            <a:r>
              <a:rPr lang="fr-FR" b="1" dirty="0"/>
              <a:t>Comprendre les Premiers Secours Psychologiques (PSP)</a:t>
            </a:r>
          </a:p>
          <a:p>
            <a:endParaRPr lang="en-US" b="1"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928689" y="1917421"/>
            <a:ext cx="10429874" cy="4369079"/>
          </a:xfrm>
          <a:prstGeom prst="rect">
            <a:avLst/>
          </a:prstGeom>
        </p:spPr>
        <p:txBody>
          <a:bodyPr>
            <a:normAutofit/>
          </a:bodyPr>
          <a:lstStyle/>
          <a:p>
            <a:r>
              <a:rPr lang="fr-FR" dirty="0">
                <a:solidFill>
                  <a:schemeClr val="tx1"/>
                </a:solidFill>
              </a:rPr>
              <a:t>Événements touchant un petit nombre d’individus</a:t>
            </a:r>
          </a:p>
          <a:p>
            <a:pPr lvl="1"/>
            <a:r>
              <a:rPr lang="fr-FR" dirty="0">
                <a:solidFill>
                  <a:schemeClr val="tx1"/>
                </a:solidFill>
              </a:rPr>
              <a:t> Accident de la route, vol, incendie d’un domicile</a:t>
            </a:r>
          </a:p>
          <a:p>
            <a:endParaRPr lang="fr-FR" dirty="0">
              <a:solidFill>
                <a:schemeClr val="tx1"/>
              </a:solidFill>
            </a:endParaRPr>
          </a:p>
          <a:p>
            <a:r>
              <a:rPr lang="fr-FR" dirty="0">
                <a:solidFill>
                  <a:schemeClr val="tx1"/>
                </a:solidFill>
              </a:rPr>
              <a:t>Événements de grande ampleur touchant de nombreuses personnes</a:t>
            </a:r>
          </a:p>
          <a:p>
            <a:pPr lvl="1"/>
            <a:r>
              <a:rPr lang="fr-FR" dirty="0">
                <a:solidFill>
                  <a:schemeClr val="tx1"/>
                </a:solidFill>
              </a:rPr>
              <a:t> Catastrophe naturelle, flambée épidémique, guerre/conflit</a:t>
            </a:r>
          </a:p>
          <a:p>
            <a:pPr marL="457200" lvl="1" indent="0">
              <a:buNone/>
            </a:pPr>
            <a:endParaRPr lang="fr-FR" dirty="0"/>
          </a:p>
          <a:p>
            <a:r>
              <a:rPr lang="fr-FR" b="1" dirty="0">
                <a:solidFill>
                  <a:schemeClr val="accent6"/>
                </a:solidFill>
              </a:rPr>
              <a:t>Quel types de réactions les personnes ont-elles eues ?</a:t>
            </a:r>
          </a:p>
          <a:p>
            <a:endParaRPr lang="fr-FR" b="1" dirty="0">
              <a:solidFill>
                <a:schemeClr val="accent6"/>
              </a:solidFill>
            </a:endParaRPr>
          </a:p>
          <a:p>
            <a:r>
              <a:rPr lang="fr-FR" b="1" dirty="0">
                <a:solidFill>
                  <a:schemeClr val="accent6"/>
                </a:solidFill>
              </a:rPr>
              <a:t>Comment les a-t-on aidées et soutenues ?</a:t>
            </a:r>
          </a:p>
          <a:p>
            <a:pPr algn="ctr"/>
            <a:endParaRPr sz="2800" b="1" dirty="0"/>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34876"/>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Situations de crise </a:t>
            </a:r>
            <a:r>
              <a:rPr lang="en-US" b="1" dirty="0" err="1"/>
              <a:t>possibles</a:t>
            </a:r>
            <a:endParaRPr lang="en-US" b="1"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ontent Placeholder 2"/>
          <p:cNvSpPr txBox="1">
            <a:spLocks noGrp="1"/>
          </p:cNvSpPr>
          <p:nvPr>
            <p:ph type="body" idx="1"/>
          </p:nvPr>
        </p:nvSpPr>
        <p:spPr>
          <a:xfrm>
            <a:off x="2561134" y="1610456"/>
            <a:ext cx="7069733" cy="3637089"/>
          </a:xfrm>
          <a:prstGeom prst="rect">
            <a:avLst/>
          </a:prstGeom>
        </p:spPr>
        <p:txBody>
          <a:bodyPr>
            <a:normAutofit lnSpcReduction="10000"/>
          </a:bodyPr>
          <a:lstStyle/>
          <a:p>
            <a:pPr marL="254000" indent="-254000">
              <a:buClr>
                <a:srgbClr val="C00000"/>
              </a:buClr>
              <a:buSzPct val="100000"/>
              <a:buChar char="•"/>
              <a:defRPr sz="2300"/>
            </a:pPr>
            <a:r>
              <a:rPr lang="fr-FR" dirty="0"/>
              <a:t>Symptômes physiques qui n’ont pas de base médicale :</a:t>
            </a:r>
          </a:p>
          <a:p>
            <a:pPr marL="254000" indent="-254000">
              <a:buClr>
                <a:srgbClr val="C00000"/>
              </a:buClr>
              <a:buSzPct val="100000"/>
              <a:buChar char="•"/>
              <a:defRPr sz="2300"/>
            </a:pPr>
            <a:r>
              <a:rPr lang="fr-FR" dirty="0"/>
              <a:t>Humeur dépressive ;</a:t>
            </a:r>
          </a:p>
          <a:p>
            <a:pPr marL="254000" indent="-254000">
              <a:buClr>
                <a:srgbClr val="C00000"/>
              </a:buClr>
              <a:buSzPct val="100000"/>
              <a:buChar char="•"/>
              <a:defRPr sz="2300"/>
            </a:pPr>
            <a:r>
              <a:rPr lang="fr-FR" dirty="0"/>
              <a:t>Anxiété, peur ;</a:t>
            </a:r>
          </a:p>
          <a:p>
            <a:pPr marL="254000" indent="-254000">
              <a:buClr>
                <a:srgbClr val="C00000"/>
              </a:buClr>
              <a:buSzPct val="100000"/>
              <a:buChar char="•"/>
              <a:defRPr sz="2300"/>
            </a:pPr>
            <a:r>
              <a:rPr lang="fr-FR" dirty="0"/>
              <a:t>Sentiment d’insécurité extrême ;</a:t>
            </a:r>
          </a:p>
          <a:p>
            <a:pPr marL="254000" indent="-254000">
              <a:buClr>
                <a:srgbClr val="C00000"/>
              </a:buClr>
              <a:buSzPct val="100000"/>
              <a:buChar char="•"/>
              <a:defRPr sz="2300"/>
            </a:pPr>
            <a:r>
              <a:rPr lang="fr-FR" dirty="0"/>
              <a:t>Insomnie et cauchemars ;</a:t>
            </a:r>
          </a:p>
          <a:p>
            <a:pPr marL="254000" indent="-254000">
              <a:buClr>
                <a:srgbClr val="C00000"/>
              </a:buClr>
              <a:buSzPct val="100000"/>
              <a:buChar char="•"/>
              <a:defRPr sz="2300"/>
            </a:pPr>
            <a:r>
              <a:rPr lang="fr-FR" dirty="0"/>
              <a:t>Irritabilité et colère ;</a:t>
            </a:r>
          </a:p>
          <a:p>
            <a:pPr marL="254000" indent="-254000">
              <a:buClr>
                <a:srgbClr val="C00000"/>
              </a:buClr>
              <a:buSzPct val="100000"/>
              <a:buChar char="•"/>
              <a:defRPr sz="2300"/>
            </a:pPr>
            <a:r>
              <a:rPr lang="fr-FR" dirty="0"/>
              <a:t>Culpabilité et honte ;</a:t>
            </a:r>
          </a:p>
          <a:p>
            <a:pPr marL="254000" indent="-254000">
              <a:buClr>
                <a:srgbClr val="C00000"/>
              </a:buClr>
              <a:buSzPct val="100000"/>
              <a:buChar char="•"/>
              <a:defRPr sz="2300"/>
            </a:pPr>
            <a:r>
              <a:rPr lang="fr-FR" dirty="0"/>
              <a:t>Confusion mentale, engourdissement émotionnel ;</a:t>
            </a:r>
          </a:p>
          <a:p>
            <a:pPr marL="254000" indent="-254000">
              <a:buClr>
                <a:srgbClr val="C00000"/>
              </a:buClr>
              <a:buSzPct val="100000"/>
              <a:buChar char="•"/>
              <a:defRPr sz="2300"/>
            </a:pPr>
            <a:r>
              <a:rPr lang="fr-FR" dirty="0"/>
              <a:t>Repli sur soi ou hébétude ;</a:t>
            </a:r>
          </a:p>
          <a:p>
            <a:pPr marL="254000" indent="-254000">
              <a:buClr>
                <a:srgbClr val="C00000"/>
              </a:buClr>
              <a:buSzPct val="100000"/>
              <a:buChar char="•"/>
              <a:defRPr sz="2300"/>
            </a:pPr>
            <a:r>
              <a:rPr lang="fr-FR" dirty="0"/>
              <a:t>Désorientation ;</a:t>
            </a:r>
          </a:p>
          <a:p>
            <a:pPr marL="254000" indent="-254000">
              <a:buClr>
                <a:srgbClr val="C00000"/>
              </a:buClr>
              <a:buSzPct val="100000"/>
              <a:buChar char="•"/>
              <a:defRPr sz="2300"/>
            </a:pPr>
            <a:r>
              <a:rPr lang="fr-FR" dirty="0"/>
              <a:t>Incapacité à s’occuper de soi ou de ses enfants.</a:t>
            </a:r>
          </a:p>
          <a:p>
            <a:pPr marL="254000" indent="-254000">
              <a:buClr>
                <a:srgbClr val="C00000"/>
              </a:buClr>
              <a:buSzPct val="100000"/>
              <a:buChar char="•"/>
              <a:defRPr sz="2300"/>
            </a:pPr>
            <a:endParaRPr dirty="0"/>
          </a:p>
        </p:txBody>
      </p:sp>
      <p:pic>
        <p:nvPicPr>
          <p:cNvPr id="337" name="Picture 3" descr="Picture 3"/>
          <p:cNvPicPr>
            <a:picLocks noChangeAspect="1"/>
          </p:cNvPicPr>
          <p:nvPr/>
        </p:nvPicPr>
        <p:blipFill>
          <a:blip r:embed="rId3"/>
          <a:stretch>
            <a:fillRect/>
          </a:stretch>
        </p:blipFill>
        <p:spPr>
          <a:xfrm>
            <a:off x="9166518" y="2279832"/>
            <a:ext cx="1362399" cy="1781598"/>
          </a:xfrm>
          <a:prstGeom prst="rect">
            <a:avLst/>
          </a:prstGeom>
          <a:ln w="12700">
            <a:miter lim="400000"/>
          </a:ln>
        </p:spPr>
      </p:pic>
      <p:sp>
        <p:nvSpPr>
          <p:cNvPr id="338" name="Physical symptoms that have non-medical basis:"/>
          <p:cNvSpPr txBox="1"/>
          <p:nvPr/>
        </p:nvSpPr>
        <p:spPr>
          <a:xfrm>
            <a:off x="225637" y="1038878"/>
            <a:ext cx="9011439"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lang="fr-FR" b="1" dirty="0"/>
              <a:t>S</a:t>
            </a:r>
            <a:r>
              <a:rPr b="1" dirty="0" err="1"/>
              <a:t>ymp</a:t>
            </a:r>
            <a:r>
              <a:rPr lang="fr-FR" b="1" dirty="0" err="1"/>
              <a:t>tômes</a:t>
            </a:r>
            <a:r>
              <a:rPr lang="fr-FR" b="1" dirty="0"/>
              <a:t> physiques qui n’ont pas de bases</a:t>
            </a:r>
            <a:r>
              <a:rPr b="1" dirty="0"/>
              <a:t> </a:t>
            </a:r>
            <a:r>
              <a:rPr lang="fr-FR" b="1" dirty="0"/>
              <a:t>médicales</a:t>
            </a:r>
            <a:r>
              <a:rPr b="1" dirty="0"/>
              <a:t>:</a:t>
            </a:r>
          </a:p>
        </p:txBody>
      </p:sp>
      <p:sp>
        <p:nvSpPr>
          <p:cNvPr id="2" name="Title 1">
            <a:extLst>
              <a:ext uri="{FF2B5EF4-FFF2-40B4-BE49-F238E27FC236}">
                <a16:creationId xmlns:a16="http://schemas.microsoft.com/office/drawing/2014/main" id="{72E1C940-10C4-7ED5-5BFD-F6546E21CFE5}"/>
              </a:ext>
            </a:extLst>
          </p:cNvPr>
          <p:cNvSpPr txBox="1">
            <a:spLocks/>
          </p:cNvSpPr>
          <p:nvPr/>
        </p:nvSpPr>
        <p:spPr>
          <a:xfrm>
            <a:off x="225637" y="0"/>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3200" b="1" dirty="0">
                <a:solidFill>
                  <a:schemeClr val="bg1"/>
                </a:solidFill>
              </a:rPr>
              <a:t>Réponse à la détresse psychologique</a:t>
            </a:r>
            <a:endParaRPr lang="en-US" b="1" dirty="0">
              <a:solidFill>
                <a:schemeClr val="bg1"/>
              </a:solidFill>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9BAA6-D52A-CF43-7EB4-3B96573FC094}"/>
              </a:ext>
            </a:extLst>
          </p:cNvPr>
          <p:cNvSpPr txBox="1">
            <a:spLocks/>
          </p:cNvSpPr>
          <p:nvPr/>
        </p:nvSpPr>
        <p:spPr>
          <a:xfrm>
            <a:off x="0" y="0"/>
            <a:ext cx="9990982"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fr-FR" sz="2400" b="1" dirty="0">
                <a:solidFill>
                  <a:schemeClr val="bg1"/>
                </a:solidFill>
              </a:rPr>
              <a:t>En quoi consistent les Premiers Secours Psychologiques (PSP) ? </a:t>
            </a:r>
            <a:endParaRPr lang="en-US" sz="2400" b="1" dirty="0">
              <a:solidFill>
                <a:schemeClr val="bg1"/>
              </a:solidFill>
            </a:endParaRPr>
          </a:p>
        </p:txBody>
      </p:sp>
      <p:sp>
        <p:nvSpPr>
          <p:cNvPr id="7" name="Szövegdoboz 6">
            <a:extLst>
              <a:ext uri="{FF2B5EF4-FFF2-40B4-BE49-F238E27FC236}">
                <a16:creationId xmlns:a16="http://schemas.microsoft.com/office/drawing/2014/main" id="{0BFBACA4-DEA2-D777-BD07-856AFA1AE6F1}"/>
              </a:ext>
            </a:extLst>
          </p:cNvPr>
          <p:cNvSpPr txBox="1"/>
          <p:nvPr/>
        </p:nvSpPr>
        <p:spPr>
          <a:xfrm>
            <a:off x="1404152" y="911645"/>
            <a:ext cx="9383697" cy="54168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lvl="1" indent="0">
              <a:buNone/>
            </a:pPr>
            <a:r>
              <a:rPr lang="fr-FR" sz="2400" dirty="0">
                <a:solidFill>
                  <a:schemeClr val="tx1"/>
                </a:solidFill>
                <a:latin typeface="+mn-lt"/>
              </a:rPr>
              <a:t>Aide à la fois humaine et pratique apportée à des personnes qui ont été récemment victimes d’une situation de détresse grave. </a:t>
            </a:r>
          </a:p>
          <a:p>
            <a:pPr marL="0" lvl="1" indent="0">
              <a:buNone/>
            </a:pPr>
            <a:endParaRPr lang="fr-FR" sz="2400" dirty="0">
              <a:solidFill>
                <a:schemeClr val="tx1"/>
              </a:solidFill>
              <a:latin typeface="+mn-lt"/>
            </a:endParaRPr>
          </a:p>
          <a:p>
            <a:pPr marL="0" lvl="1" indent="0">
              <a:buNone/>
            </a:pPr>
            <a:r>
              <a:rPr lang="fr-FR" sz="2400" b="1" dirty="0">
                <a:solidFill>
                  <a:srgbClr val="C00000"/>
                </a:solidFill>
                <a:latin typeface="+mn-lt"/>
              </a:rPr>
              <a:t>Les PSP consistent à :</a:t>
            </a:r>
          </a:p>
          <a:p>
            <a:pPr marL="342900" lvl="1" indent="-342900">
              <a:buFont typeface="Arial" charset="0"/>
              <a:buChar char="•"/>
            </a:pPr>
            <a:endParaRPr lang="fr-FR" sz="1000" dirty="0">
              <a:solidFill>
                <a:schemeClr val="tx1"/>
              </a:solidFill>
              <a:latin typeface="+mn-lt"/>
            </a:endParaRPr>
          </a:p>
          <a:p>
            <a:pPr marL="342900" lvl="1" indent="-342900">
              <a:buFont typeface="Arial" charset="0"/>
              <a:buChar char="•"/>
            </a:pPr>
            <a:r>
              <a:rPr lang="fr-FR" sz="2400" b="1" dirty="0">
                <a:solidFill>
                  <a:schemeClr val="tx1"/>
                </a:solidFill>
                <a:latin typeface="+mn-lt"/>
              </a:rPr>
              <a:t>Écouter les personnes</a:t>
            </a:r>
            <a:r>
              <a:rPr lang="fr-FR" sz="2400" dirty="0">
                <a:solidFill>
                  <a:schemeClr val="tx1"/>
                </a:solidFill>
                <a:latin typeface="+mn-lt"/>
              </a:rPr>
              <a:t>, mais ne pas les pousser à parler</a:t>
            </a:r>
          </a:p>
          <a:p>
            <a:pPr marL="342900" lvl="1" indent="-342900">
              <a:buFont typeface="Arial" charset="0"/>
              <a:buChar char="•"/>
            </a:pPr>
            <a:r>
              <a:rPr lang="fr-FR" sz="2400" dirty="0">
                <a:solidFill>
                  <a:schemeClr val="tx1"/>
                </a:solidFill>
                <a:latin typeface="+mn-lt"/>
              </a:rPr>
              <a:t>Évaluer les </a:t>
            </a:r>
            <a:r>
              <a:rPr lang="fr-FR" sz="2400" b="1" dirty="0">
                <a:solidFill>
                  <a:schemeClr val="tx1"/>
                </a:solidFill>
                <a:latin typeface="+mn-lt"/>
              </a:rPr>
              <a:t>besoins et préoccupations</a:t>
            </a:r>
          </a:p>
          <a:p>
            <a:pPr marL="342900" lvl="1" indent="-342900">
              <a:buFont typeface="Arial" charset="0"/>
              <a:buChar char="•"/>
            </a:pPr>
            <a:r>
              <a:rPr lang="fr-FR" sz="2400" dirty="0">
                <a:solidFill>
                  <a:schemeClr val="tx1"/>
                </a:solidFill>
                <a:latin typeface="+mn-lt"/>
              </a:rPr>
              <a:t>Aider les personnes à  </a:t>
            </a:r>
            <a:r>
              <a:rPr lang="fr-FR" sz="2400" b="1" dirty="0">
                <a:solidFill>
                  <a:schemeClr val="tx1"/>
                </a:solidFill>
                <a:latin typeface="+mn-lt"/>
              </a:rPr>
              <a:t>se mettre en contact avec les informations utiles, les services et les soutiens sociaux</a:t>
            </a:r>
          </a:p>
          <a:p>
            <a:pPr marL="342900" lvl="1" indent="-342900">
              <a:buFont typeface="Arial" charset="0"/>
              <a:buChar char="•"/>
            </a:pPr>
            <a:r>
              <a:rPr lang="fr-FR" sz="2400" dirty="0">
                <a:solidFill>
                  <a:schemeClr val="tx1"/>
                </a:solidFill>
                <a:latin typeface="+mn-lt"/>
              </a:rPr>
              <a:t>Aider les personnes à  subvenir à leurs besoins essentiels (nourriture et eau, informations)</a:t>
            </a:r>
          </a:p>
          <a:p>
            <a:pPr marL="342900" lvl="1" indent="-342900">
              <a:buFont typeface="Arial" charset="0"/>
              <a:buChar char="•"/>
            </a:pPr>
            <a:r>
              <a:rPr lang="fr-FR" sz="2400" dirty="0">
                <a:solidFill>
                  <a:schemeClr val="tx1"/>
                </a:solidFill>
                <a:latin typeface="+mn-lt"/>
              </a:rPr>
              <a:t>Apporter des soins et un soutien concrets sans intrusion</a:t>
            </a:r>
          </a:p>
          <a:p>
            <a:pPr marL="342900" lvl="1" indent="-342900">
              <a:buFont typeface="Arial" charset="0"/>
              <a:buChar char="•"/>
            </a:pPr>
            <a:r>
              <a:rPr lang="fr-FR" sz="2400" dirty="0">
                <a:solidFill>
                  <a:schemeClr val="tx1"/>
                </a:solidFill>
                <a:latin typeface="+mn-lt"/>
              </a:rPr>
              <a:t>Réconforter les personnes et les aider à se calmer</a:t>
            </a:r>
          </a:p>
          <a:p>
            <a:pPr marL="342900" lvl="1" indent="-342900">
              <a:buFont typeface="Arial" charset="0"/>
              <a:buChar char="•"/>
            </a:pPr>
            <a:r>
              <a:rPr lang="fr-FR" sz="2400" dirty="0">
                <a:solidFill>
                  <a:schemeClr val="tx1"/>
                </a:solidFill>
                <a:latin typeface="+mn-lt"/>
              </a:rPr>
              <a:t>Protéger les personnes de nouveaux maux.</a:t>
            </a:r>
          </a:p>
          <a:p>
            <a:pPr marL="0" marR="0" indent="0" algn="l" defTabSz="914400" rtl="0"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mn-lt"/>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8BB48D3E-CD3D-45C0-9E37-6F1B338D4224}"/>
</file>

<file path=customXml/itemProps2.xml><?xml version="1.0" encoding="utf-8"?>
<ds:datastoreItem xmlns:ds="http://schemas.openxmlformats.org/officeDocument/2006/customXml" ds:itemID="{B2A7B71B-A368-4088-A648-B1BC4ECBB1F7}">
  <ds:schemaRefs>
    <ds:schemaRef ds:uri="http://schemas.microsoft.com/sharepoint/v3/contenttype/forms"/>
  </ds:schemaRefs>
</ds:datastoreItem>
</file>

<file path=customXml/itemProps3.xml><?xml version="1.0" encoding="utf-8"?>
<ds:datastoreItem xmlns:ds="http://schemas.openxmlformats.org/officeDocument/2006/customXml" ds:itemID="{0E7A1EF8-B6BD-4B44-8653-E8F10B06C84B}">
  <ds:schemaRefs>
    <ds:schemaRef ds:uri="http://schemas.microsoft.com/office/2006/documentManagement/types"/>
    <ds:schemaRef ds:uri="1545eeb8-3090-4573-a4ea-6910cac27a03"/>
    <ds:schemaRef ds:uri="http://schemas.openxmlformats.org/package/2006/metadata/core-properties"/>
    <ds:schemaRef ds:uri="http://purl.org/dc/terms/"/>
    <ds:schemaRef ds:uri="http://schemas.microsoft.com/office/infopath/2007/PartnerControls"/>
    <ds:schemaRef ds:uri="http://purl.org/dc/dcmitype/"/>
    <ds:schemaRef ds:uri="http://purl.org/dc/elements/1.1/"/>
    <ds:schemaRef ds:uri="http://schemas.microsoft.com/office/2006/metadata/properties"/>
    <ds:schemaRef ds:uri="9ca0fa8f-1020-4790-a298-914e539c43a5"/>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262</TotalTime>
  <Words>4972</Words>
  <Application>Microsoft Office PowerPoint</Application>
  <PresentationFormat>Widescreen</PresentationFormat>
  <Paragraphs>440</Paragraphs>
  <Slides>49</Slides>
  <Notes>18</Notes>
  <HiddenSlides>11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Calibri</vt:lpstr>
      <vt:lpstr>Helvetica</vt:lpstr>
      <vt:lpstr>Segoe UI</vt:lpstr>
      <vt:lpstr>Source Sans Pro Bold</vt:lpstr>
      <vt:lpstr>Source Sans Pro Regular</vt:lpstr>
      <vt:lpstr>Source Sans Pro Regular (Body)</vt:lpstr>
      <vt:lpstr>RRT_Theme_v3</vt:lpstr>
      <vt:lpstr>PowerPoint Presentation</vt:lpstr>
      <vt:lpstr>Introduction</vt:lpstr>
      <vt:lpstr>Notes pour les facilitateurs:</vt:lpstr>
      <vt:lpstr>Objectifs d’apprentissage</vt:lpstr>
      <vt:lpstr>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Comment allez-vous l’approcher ?   Quelles attitudes allez-vous adopter ?   Qu’allez-vous lui dire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Comment saurez-vous qu’un membre de l’équipe est en difficulté ?   Quels signes ou symptômes avez-vous été capable de reconnaître ?  Que pouvez-vous faire pour soutenir vos collègues ? </vt:lpstr>
      <vt:lpstr>PowerPoint Presentation</vt:lpstr>
      <vt:lpstr>PowerPoint Presentation</vt:lpstr>
      <vt:lpstr>Principes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Sources et ressources</vt:lpstr>
      <vt:lpstr>PowerPoint Presentation</vt:lpstr>
      <vt:lpstr>Ressources de formation supplémentaires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Psychological First Aid: Supporting Affected Populations and Responders during Emergencies</dc:title>
  <dc:creator>Hp</dc:creator>
  <cp:lastModifiedBy>GOMEZ, Paula</cp:lastModifiedBy>
  <cp:revision>20</cp:revision>
  <dcterms:modified xsi:type="dcterms:W3CDTF">2023-05-29T18:01:47Z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